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Lato 1 Bold" charset="1" panose="020F0502020204030203"/>
      <p:regular r:id="rId35"/>
    </p:embeddedFont>
    <p:embeddedFont>
      <p:font typeface="Noto Serif Display" charset="1" panose="02020502080505020204"/>
      <p:regular r:id="rId36"/>
    </p:embeddedFont>
    <p:embeddedFont>
      <p:font typeface="Atkinson Hyperlegible Bold" charset="1" panose="00000000000000000000"/>
      <p:regular r:id="rId37"/>
    </p:embeddedFont>
    <p:embeddedFont>
      <p:font typeface="Lato 2 Bold" charset="1" panose="020F0502020204030203"/>
      <p:regular r:id="rId38"/>
    </p:embeddedFont>
    <p:embeddedFont>
      <p:font typeface="Atkinson Hyperlegible" charset="1" panose="00000000000000000000"/>
      <p:regular r:id="rId39"/>
    </p:embeddedFont>
    <p:embeddedFont>
      <p:font typeface="Arial Unicode" charset="1" panose="020B0604020202020204"/>
      <p:regular r:id="rId40"/>
    </p:embeddedFont>
    <p:embeddedFont>
      <p:font typeface="Atkinson Hyperlegible Italics" charset="1" panose="00000000000000000000"/>
      <p:regular r:id="rId41"/>
    </p:embeddedFont>
    <p:embeddedFont>
      <p:font typeface="Lato 2" charset="1" panose="020F0502020204030203"/>
      <p:regular r:id="rId42"/>
    </p:embeddedFont>
    <p:embeddedFont>
      <p:font typeface="Lato 1" charset="1" panose="020F0502020204030203"/>
      <p:regular r:id="rId43"/>
    </p:embeddedFont>
    <p:embeddedFont>
      <p:font typeface="The Seasons Bold"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72696" y="2348171"/>
            <a:ext cx="3447649" cy="2437775"/>
          </a:xfrm>
          <a:custGeom>
            <a:avLst/>
            <a:gdLst/>
            <a:ahLst/>
            <a:cxnLst/>
            <a:rect r="r" b="b" t="t" l="l"/>
            <a:pathLst>
              <a:path h="2437775" w="3447649">
                <a:moveTo>
                  <a:pt x="0" y="0"/>
                </a:moveTo>
                <a:lnTo>
                  <a:pt x="3447649" y="0"/>
                </a:lnTo>
                <a:lnTo>
                  <a:pt x="3447649" y="2437775"/>
                </a:lnTo>
                <a:lnTo>
                  <a:pt x="0" y="2437775"/>
                </a:lnTo>
                <a:lnTo>
                  <a:pt x="0" y="0"/>
                </a:lnTo>
                <a:close/>
              </a:path>
            </a:pathLst>
          </a:custGeom>
          <a:blipFill>
            <a:blip r:embed="rId4"/>
            <a:stretch>
              <a:fillRect l="0" t="0" r="0" b="0"/>
            </a:stretch>
          </a:blipFill>
        </p:spPr>
      </p:sp>
      <p:sp>
        <p:nvSpPr>
          <p:cNvPr name="Freeform 5" id="5"/>
          <p:cNvSpPr/>
          <p:nvPr/>
        </p:nvSpPr>
        <p:spPr>
          <a:xfrm flipH="false" flipV="false" rot="0">
            <a:off x="9836270" y="7775592"/>
            <a:ext cx="8122072" cy="2776272"/>
          </a:xfrm>
          <a:custGeom>
            <a:avLst/>
            <a:gdLst/>
            <a:ahLst/>
            <a:cxnLst/>
            <a:rect r="r" b="b" t="t" l="l"/>
            <a:pathLst>
              <a:path h="2776272" w="8122072">
                <a:moveTo>
                  <a:pt x="0" y="0"/>
                </a:moveTo>
                <a:lnTo>
                  <a:pt x="8122072" y="0"/>
                </a:lnTo>
                <a:lnTo>
                  <a:pt x="8122072" y="2776272"/>
                </a:lnTo>
                <a:lnTo>
                  <a:pt x="0" y="2776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283140" y="962025"/>
            <a:ext cx="11721720" cy="1775057"/>
          </a:xfrm>
          <a:prstGeom prst="rect">
            <a:avLst/>
          </a:prstGeom>
        </p:spPr>
        <p:txBody>
          <a:bodyPr anchor="t" rtlCol="false" tIns="0" lIns="0" bIns="0" rIns="0">
            <a:spAutoFit/>
          </a:bodyPr>
          <a:lstStyle/>
          <a:p>
            <a:pPr algn="ctr">
              <a:lnSpc>
                <a:spcPts val="4753"/>
              </a:lnSpc>
            </a:pPr>
            <a:r>
              <a:rPr lang="en-US" sz="3395" b="true">
                <a:solidFill>
                  <a:srgbClr val="2E2E2E"/>
                </a:solidFill>
                <a:latin typeface="Lato 1 Bold"/>
                <a:ea typeface="Lato 1 Bold"/>
                <a:cs typeface="Lato 1 Bold"/>
                <a:sym typeface="Lato 1 Bold"/>
              </a:rPr>
              <a:t> TRƯỜNG ĐẠI HỌC CÔNG NGHIỆP TP HỒ CHÍ MINH</a:t>
            </a:r>
          </a:p>
          <a:p>
            <a:pPr algn="ctr">
              <a:lnSpc>
                <a:spcPts val="4753"/>
              </a:lnSpc>
            </a:pPr>
            <a:r>
              <a:rPr lang="en-US" sz="3395" b="true">
                <a:solidFill>
                  <a:srgbClr val="2E2E2E"/>
                </a:solidFill>
                <a:latin typeface="Lato 1 Bold"/>
                <a:ea typeface="Lato 1 Bold"/>
                <a:cs typeface="Lato 1 Bold"/>
                <a:sym typeface="Lato 1 Bold"/>
              </a:rPr>
              <a:t>KHOA CÔNG NGHỆ THÔNG TIN</a:t>
            </a:r>
          </a:p>
          <a:p>
            <a:pPr algn="ctr">
              <a:lnSpc>
                <a:spcPts val="4753"/>
              </a:lnSpc>
            </a:pPr>
          </a:p>
        </p:txBody>
      </p:sp>
      <p:sp>
        <p:nvSpPr>
          <p:cNvPr name="TextBox 7" id="7"/>
          <p:cNvSpPr txBox="true"/>
          <p:nvPr/>
        </p:nvSpPr>
        <p:spPr>
          <a:xfrm rot="0">
            <a:off x="3629477" y="4719271"/>
            <a:ext cx="11029045" cy="2887980"/>
          </a:xfrm>
          <a:prstGeom prst="rect">
            <a:avLst/>
          </a:prstGeom>
        </p:spPr>
        <p:txBody>
          <a:bodyPr anchor="t" rtlCol="false" tIns="0" lIns="0" bIns="0" rIns="0">
            <a:spAutoFit/>
          </a:bodyPr>
          <a:lstStyle/>
          <a:p>
            <a:pPr algn="ctr">
              <a:lnSpc>
                <a:spcPts val="4620"/>
              </a:lnSpc>
            </a:pPr>
            <a:r>
              <a:rPr lang="en-US" sz="3300" b="true">
                <a:solidFill>
                  <a:srgbClr val="000000"/>
                </a:solidFill>
                <a:latin typeface="Lato 1 Bold"/>
                <a:ea typeface="Lato 1 Bold"/>
                <a:cs typeface="Lato 1 Bold"/>
                <a:sym typeface="Lato 1 Bold"/>
              </a:rPr>
              <a:t> KHOÁ LUẬN TỐT NGHIỆP</a:t>
            </a:r>
          </a:p>
          <a:p>
            <a:pPr algn="ctr">
              <a:lnSpc>
                <a:spcPts val="4620"/>
              </a:lnSpc>
            </a:pPr>
          </a:p>
          <a:p>
            <a:pPr algn="ctr">
              <a:lnSpc>
                <a:spcPts val="4620"/>
              </a:lnSpc>
            </a:pPr>
            <a:r>
              <a:rPr lang="en-US" sz="3300" b="true">
                <a:solidFill>
                  <a:srgbClr val="000000"/>
                </a:solidFill>
                <a:latin typeface="Lato 1 Bold"/>
                <a:ea typeface="Lato 1 Bold"/>
                <a:cs typeface="Lato 1 Bold"/>
                <a:sym typeface="Lato 1 Bold"/>
              </a:rPr>
              <a:t>ĐỀ TÀI:  PHÂN TÍCH VÀ DỰ ĐOÁN THỊ TRƯỜNG CỔ PHIẾU VIỆT NAM</a:t>
            </a:r>
          </a:p>
          <a:p>
            <a:pPr algn="ctr">
              <a:lnSpc>
                <a:spcPts val="4620"/>
              </a:lnSpc>
              <a:spcBef>
                <a:spcPct val="0"/>
              </a:spcBef>
            </a:pPr>
          </a:p>
        </p:txBody>
      </p:sp>
      <p:sp>
        <p:nvSpPr>
          <p:cNvPr name="TextBox 8" id="8"/>
          <p:cNvSpPr txBox="true"/>
          <p:nvPr/>
        </p:nvSpPr>
        <p:spPr>
          <a:xfrm rot="0">
            <a:off x="10685952" y="8207024"/>
            <a:ext cx="6422707" cy="1856258"/>
          </a:xfrm>
          <a:prstGeom prst="rect">
            <a:avLst/>
          </a:prstGeom>
        </p:spPr>
        <p:txBody>
          <a:bodyPr anchor="t" rtlCol="false" tIns="0" lIns="0" bIns="0" rIns="0">
            <a:spAutoFit/>
          </a:bodyPr>
          <a:lstStyle/>
          <a:p>
            <a:pPr algn="l">
              <a:lnSpc>
                <a:spcPts val="3736"/>
              </a:lnSpc>
            </a:pPr>
            <a:r>
              <a:rPr lang="en-US" sz="2668" b="true">
                <a:solidFill>
                  <a:srgbClr val="000000"/>
                </a:solidFill>
                <a:latin typeface="Lato 1 Bold"/>
                <a:ea typeface="Lato 1 Bold"/>
                <a:cs typeface="Lato 1 Bold"/>
                <a:sym typeface="Lato 1 Bold"/>
              </a:rPr>
              <a:t>Giáo viên hướng dẫn: TS. Nguyễn Chí Kiên</a:t>
            </a:r>
          </a:p>
          <a:p>
            <a:pPr algn="l">
              <a:lnSpc>
                <a:spcPts val="3736"/>
              </a:lnSpc>
            </a:pPr>
            <a:r>
              <a:rPr lang="en-US" sz="2668" b="true">
                <a:solidFill>
                  <a:srgbClr val="000000"/>
                </a:solidFill>
                <a:latin typeface="Lato 1 Bold"/>
                <a:ea typeface="Lato 1 Bold"/>
                <a:cs typeface="Lato 1 Bold"/>
                <a:sym typeface="Lato 1 Bold"/>
              </a:rPr>
              <a:t>Sinh viên thực hiện: </a:t>
            </a:r>
          </a:p>
          <a:p>
            <a:pPr algn="l">
              <a:lnSpc>
                <a:spcPts val="3736"/>
              </a:lnSpc>
            </a:pPr>
            <a:r>
              <a:rPr lang="en-US" sz="2668" b="true">
                <a:solidFill>
                  <a:srgbClr val="000000"/>
                </a:solidFill>
                <a:latin typeface="Lato 1 Bold"/>
                <a:ea typeface="Lato 1 Bold"/>
                <a:cs typeface="Lato 1 Bold"/>
                <a:sym typeface="Lato 1 Bold"/>
              </a:rPr>
              <a:t>Trần Văn Hùng - 20029141</a:t>
            </a:r>
          </a:p>
          <a:p>
            <a:pPr algn="l">
              <a:lnSpc>
                <a:spcPts val="3736"/>
              </a:lnSpc>
              <a:spcBef>
                <a:spcPct val="0"/>
              </a:spcBef>
            </a:pPr>
            <a:r>
              <a:rPr lang="en-US" b="true" sz="2668">
                <a:solidFill>
                  <a:srgbClr val="000000"/>
                </a:solidFill>
                <a:latin typeface="Lato 1 Bold"/>
                <a:ea typeface="Lato 1 Bold"/>
                <a:cs typeface="Lato 1 Bold"/>
                <a:sym typeface="Lato 1 Bold"/>
              </a:rPr>
              <a:t>Vũ Văn Hưng - 20036941</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7802121" y="3386265"/>
            <a:ext cx="10263807" cy="5381908"/>
          </a:xfrm>
          <a:custGeom>
            <a:avLst/>
            <a:gdLst/>
            <a:ahLst/>
            <a:cxnLst/>
            <a:rect r="r" b="b" t="t" l="l"/>
            <a:pathLst>
              <a:path h="5381908" w="10263807">
                <a:moveTo>
                  <a:pt x="0" y="0"/>
                </a:moveTo>
                <a:lnTo>
                  <a:pt x="10263807" y="0"/>
                </a:lnTo>
                <a:lnTo>
                  <a:pt x="10263807" y="5381908"/>
                </a:lnTo>
                <a:lnTo>
                  <a:pt x="0" y="5381908"/>
                </a:lnTo>
                <a:lnTo>
                  <a:pt x="0" y="0"/>
                </a:lnTo>
                <a:close/>
              </a:path>
            </a:pathLst>
          </a:custGeom>
          <a:blipFill>
            <a:blip r:embed="rId6"/>
            <a:stretch>
              <a:fillRect l="0" t="0" r="0" b="0"/>
            </a:stretch>
          </a:blipFill>
        </p:spPr>
      </p:sp>
      <p:sp>
        <p:nvSpPr>
          <p:cNvPr name="TextBox 8" id="8"/>
          <p:cNvSpPr txBox="true"/>
          <p:nvPr/>
        </p:nvSpPr>
        <p:spPr>
          <a:xfrm rot="0">
            <a:off x="1028700" y="5086350"/>
            <a:ext cx="6307054" cy="21142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Tổng tài sản và Tổng nợ:</a:t>
            </a:r>
          </a:p>
          <a:p>
            <a:pPr algn="l">
              <a:lnSpc>
                <a:spcPts val="4217"/>
              </a:lnSpc>
            </a:pPr>
            <a:r>
              <a:rPr lang="en-US" sz="3012" spc="111">
                <a:solidFill>
                  <a:srgbClr val="252525"/>
                </a:solidFill>
                <a:latin typeface="Arial Unicode"/>
                <a:ea typeface="Arial Unicode"/>
                <a:cs typeface="Arial Unicode"/>
                <a:sym typeface="Arial Unicode"/>
              </a:rPr>
              <a:t>Xu hướng qua các quý? </a:t>
            </a:r>
          </a:p>
          <a:p>
            <a:pPr algn="l">
              <a:lnSpc>
                <a:spcPts val="4217"/>
              </a:lnSpc>
            </a:pPr>
            <a:r>
              <a:rPr lang="en-US" sz="3012" spc="111">
                <a:solidFill>
                  <a:srgbClr val="252525"/>
                </a:solidFill>
                <a:latin typeface="Arial Unicode"/>
                <a:ea typeface="Arial Unicode"/>
                <a:cs typeface="Arial Unicode"/>
                <a:sym typeface="Arial Unicode"/>
              </a:rPr>
              <a:t>Khoảng cách giữa Asset và Debt?</a:t>
            </a:r>
          </a:p>
          <a:p>
            <a:pPr algn="l">
              <a:lnSpc>
                <a:spcPts val="4217"/>
              </a:lnSpc>
              <a:spcBef>
                <a:spcPct val="0"/>
              </a:spcBef>
            </a:pPr>
            <a:r>
              <a:rPr lang="en-US" sz="3012" spc="111">
                <a:solidFill>
                  <a:srgbClr val="252525"/>
                </a:solidFill>
                <a:latin typeface="Arial Unicode"/>
                <a:ea typeface="Arial Unicode"/>
                <a:cs typeface="Arial Unicode"/>
                <a:sym typeface="Arial Unicode"/>
              </a:rPr>
              <a:t>Tỉ lệ nợ có ý nghĩa gì?</a:t>
            </a:r>
          </a:p>
        </p:txBody>
      </p:sp>
      <p:sp>
        <p:nvSpPr>
          <p:cNvPr name="Freeform 9" id="9"/>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1" id="11"/>
          <p:cNvSpPr txBox="true"/>
          <p:nvPr/>
        </p:nvSpPr>
        <p:spPr>
          <a:xfrm rot="0">
            <a:off x="9486494" y="9210675"/>
            <a:ext cx="689506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so sánh tổng tài sản và tổng nợ của MBBank</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7802121" y="3386265"/>
            <a:ext cx="10263807" cy="5381908"/>
          </a:xfrm>
          <a:custGeom>
            <a:avLst/>
            <a:gdLst/>
            <a:ahLst/>
            <a:cxnLst/>
            <a:rect r="r" b="b" t="t" l="l"/>
            <a:pathLst>
              <a:path h="5381908" w="10263807">
                <a:moveTo>
                  <a:pt x="0" y="0"/>
                </a:moveTo>
                <a:lnTo>
                  <a:pt x="10263807" y="0"/>
                </a:lnTo>
                <a:lnTo>
                  <a:pt x="10263807" y="5381908"/>
                </a:lnTo>
                <a:lnTo>
                  <a:pt x="0" y="5381908"/>
                </a:lnTo>
                <a:lnTo>
                  <a:pt x="0" y="0"/>
                </a:lnTo>
                <a:close/>
              </a:path>
            </a:pathLst>
          </a:custGeom>
          <a:blipFill>
            <a:blip r:embed="rId6"/>
            <a:stretch>
              <a:fillRect l="0" t="0" r="0" b="0"/>
            </a:stretch>
          </a:blipFill>
        </p:spPr>
      </p:sp>
      <p:sp>
        <p:nvSpPr>
          <p:cNvPr name="Freeform 8" id="8"/>
          <p:cNvSpPr/>
          <p:nvPr/>
        </p:nvSpPr>
        <p:spPr>
          <a:xfrm flipH="false" flipV="false" rot="0">
            <a:off x="7744176" y="3386265"/>
            <a:ext cx="10321752" cy="5290457"/>
          </a:xfrm>
          <a:custGeom>
            <a:avLst/>
            <a:gdLst/>
            <a:ahLst/>
            <a:cxnLst/>
            <a:rect r="r" b="b" t="t" l="l"/>
            <a:pathLst>
              <a:path h="5290457" w="10321752">
                <a:moveTo>
                  <a:pt x="0" y="0"/>
                </a:moveTo>
                <a:lnTo>
                  <a:pt x="10321752" y="0"/>
                </a:lnTo>
                <a:lnTo>
                  <a:pt x="10321752" y="5290456"/>
                </a:lnTo>
                <a:lnTo>
                  <a:pt x="0" y="5290456"/>
                </a:lnTo>
                <a:lnTo>
                  <a:pt x="0" y="0"/>
                </a:lnTo>
                <a:close/>
              </a:path>
            </a:pathLst>
          </a:custGeom>
          <a:blipFill>
            <a:blip r:embed="rId7"/>
            <a:stretch>
              <a:fillRect l="0" t="0" r="0" b="0"/>
            </a:stretch>
          </a:blipFill>
        </p:spPr>
      </p:sp>
      <p:sp>
        <p:nvSpPr>
          <p:cNvPr name="TextBox 9" id="9"/>
          <p:cNvSpPr txBox="true"/>
          <p:nvPr/>
        </p:nvSpPr>
        <p:spPr>
          <a:xfrm rot="0">
            <a:off x="1028700" y="5086350"/>
            <a:ext cx="6307054" cy="15808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Tổng tài sản và Tổng nợ:</a:t>
            </a:r>
          </a:p>
          <a:p>
            <a:pPr algn="l">
              <a:lnSpc>
                <a:spcPts val="4217"/>
              </a:lnSpc>
            </a:pPr>
            <a:r>
              <a:rPr lang="en-US" sz="3012" spc="111">
                <a:solidFill>
                  <a:srgbClr val="252525"/>
                </a:solidFill>
                <a:latin typeface="Arial Unicode"/>
                <a:ea typeface="Arial Unicode"/>
                <a:cs typeface="Arial Unicode"/>
                <a:sym typeface="Arial Unicode"/>
              </a:rPr>
              <a:t>Xu hướng qua các quý? </a:t>
            </a:r>
          </a:p>
          <a:p>
            <a:pPr algn="l">
              <a:lnSpc>
                <a:spcPts val="4217"/>
              </a:lnSpc>
              <a:spcBef>
                <a:spcPct val="0"/>
              </a:spcBef>
            </a:pPr>
            <a:r>
              <a:rPr lang="en-US" sz="3012" spc="111">
                <a:solidFill>
                  <a:srgbClr val="252525"/>
                </a:solidFill>
                <a:latin typeface="Arial Unicode"/>
                <a:ea typeface="Arial Unicode"/>
                <a:cs typeface="Arial Unicode"/>
                <a:sym typeface="Arial Unicode"/>
              </a:rPr>
              <a:t>Khoảng cách giữa Asset và Debt?</a:t>
            </a:r>
          </a:p>
        </p:txBody>
      </p:sp>
      <p:sp>
        <p:nvSpPr>
          <p:cNvPr name="TextBox 10" id="10"/>
          <p:cNvSpPr txBox="true"/>
          <p:nvPr/>
        </p:nvSpPr>
        <p:spPr>
          <a:xfrm rot="0">
            <a:off x="1028700" y="5086350"/>
            <a:ext cx="6307054" cy="21142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Tổng tài sản và Tổng nợ:</a:t>
            </a:r>
          </a:p>
          <a:p>
            <a:pPr algn="l">
              <a:lnSpc>
                <a:spcPts val="4217"/>
              </a:lnSpc>
            </a:pPr>
            <a:r>
              <a:rPr lang="en-US" sz="3012" spc="111">
                <a:solidFill>
                  <a:srgbClr val="252525"/>
                </a:solidFill>
                <a:latin typeface="Arial Unicode"/>
                <a:ea typeface="Arial Unicode"/>
                <a:cs typeface="Arial Unicode"/>
                <a:sym typeface="Arial Unicode"/>
              </a:rPr>
              <a:t>Xu hướng qua các quý? </a:t>
            </a:r>
          </a:p>
          <a:p>
            <a:pPr algn="l">
              <a:lnSpc>
                <a:spcPts val="4217"/>
              </a:lnSpc>
            </a:pPr>
            <a:r>
              <a:rPr lang="en-US" sz="3012" spc="111">
                <a:solidFill>
                  <a:srgbClr val="252525"/>
                </a:solidFill>
                <a:latin typeface="Arial Unicode"/>
                <a:ea typeface="Arial Unicode"/>
                <a:cs typeface="Arial Unicode"/>
                <a:sym typeface="Arial Unicode"/>
              </a:rPr>
              <a:t>Khoảng cách giữa Asset và Debt?</a:t>
            </a:r>
          </a:p>
          <a:p>
            <a:pPr algn="l">
              <a:lnSpc>
                <a:spcPts val="4217"/>
              </a:lnSpc>
              <a:spcBef>
                <a:spcPct val="0"/>
              </a:spcBef>
            </a:pPr>
            <a:r>
              <a:rPr lang="en-US" sz="3012" spc="111">
                <a:solidFill>
                  <a:srgbClr val="252525"/>
                </a:solidFill>
                <a:latin typeface="Arial Unicode"/>
                <a:ea typeface="Arial Unicode"/>
                <a:cs typeface="Arial Unicode"/>
                <a:sym typeface="Arial Unicode"/>
              </a:rPr>
              <a:t>Tỉ lệ nợ có ý nghĩa gì?</a:t>
            </a:r>
          </a:p>
        </p:txBody>
      </p:sp>
      <p:sp>
        <p:nvSpPr>
          <p:cNvPr name="Freeform 11" id="11"/>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3" id="13"/>
          <p:cNvSpPr txBox="true"/>
          <p:nvPr/>
        </p:nvSpPr>
        <p:spPr>
          <a:xfrm rot="0">
            <a:off x="9486494" y="9210675"/>
            <a:ext cx="689506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tỉ lệ nợ so với tổng tài sản của MBBank</a:t>
            </a:r>
          </a:p>
        </p:txBody>
      </p:sp>
      <p:sp>
        <p:nvSpPr>
          <p:cNvPr name="TextBox 14" id="14"/>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9845406" y="2443573"/>
            <a:ext cx="6895062" cy="6274506"/>
          </a:xfrm>
          <a:custGeom>
            <a:avLst/>
            <a:gdLst/>
            <a:ahLst/>
            <a:cxnLst/>
            <a:rect r="r" b="b" t="t" l="l"/>
            <a:pathLst>
              <a:path h="6274506" w="6895062">
                <a:moveTo>
                  <a:pt x="0" y="0"/>
                </a:moveTo>
                <a:lnTo>
                  <a:pt x="6895062" y="0"/>
                </a:lnTo>
                <a:lnTo>
                  <a:pt x="6895062" y="6274507"/>
                </a:lnTo>
                <a:lnTo>
                  <a:pt x="0" y="6274507"/>
                </a:lnTo>
                <a:lnTo>
                  <a:pt x="0" y="0"/>
                </a:lnTo>
                <a:close/>
              </a:path>
            </a:pathLst>
          </a:custGeom>
          <a:blipFill>
            <a:blip r:embed="rId6"/>
            <a:stretch>
              <a:fillRect l="0" t="0" r="0" b="0"/>
            </a:stretch>
          </a:blipFill>
        </p:spPr>
      </p:sp>
      <p:sp>
        <p:nvSpPr>
          <p:cNvPr name="TextBox 8" id="8"/>
          <p:cNvSpPr txBox="true"/>
          <p:nvPr/>
        </p:nvSpPr>
        <p:spPr>
          <a:xfrm rot="0">
            <a:off x="1495067" y="3913777"/>
            <a:ext cx="7648933" cy="37144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Một Bảng lưu chuyển tiền tệ thường có các thông số chính như: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từ hoạt động kinh doanh</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từ việc đầu tư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từ hoạt động tài chính</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Thuần</a:t>
            </a:r>
          </a:p>
          <a:p>
            <a:pPr algn="l" marL="650425" indent="-325213" lvl="1">
              <a:lnSpc>
                <a:spcPts val="4217"/>
              </a:lnSpc>
              <a:spcBef>
                <a:spcPct val="0"/>
              </a:spcBef>
              <a:buFont typeface="Arial"/>
              <a:buChar char="•"/>
            </a:pPr>
            <a:r>
              <a:rPr lang="en-US" sz="3012" spc="111">
                <a:solidFill>
                  <a:srgbClr val="252525"/>
                </a:solidFill>
                <a:latin typeface="Arial Unicode"/>
                <a:ea typeface="Arial Unicode"/>
                <a:cs typeface="Arial Unicode"/>
                <a:sym typeface="Arial Unicode"/>
              </a:rPr>
              <a:t>Dòng Tiền Tự Do</a:t>
            </a:r>
          </a:p>
        </p:txBody>
      </p:sp>
      <p:sp>
        <p:nvSpPr>
          <p:cNvPr name="TextBox 9" id="9"/>
          <p:cNvSpPr txBox="true"/>
          <p:nvPr/>
        </p:nvSpPr>
        <p:spPr>
          <a:xfrm rot="0">
            <a:off x="9845406" y="8815481"/>
            <a:ext cx="689506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Bảng lưu chuyển tiền tệ của MBBank</a:t>
            </a:r>
          </a:p>
        </p:txBody>
      </p:sp>
      <p:sp>
        <p:nvSpPr>
          <p:cNvPr name="Freeform 10" id="10"/>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7848194" y="3278155"/>
            <a:ext cx="9911097" cy="5220605"/>
          </a:xfrm>
          <a:custGeom>
            <a:avLst/>
            <a:gdLst/>
            <a:ahLst/>
            <a:cxnLst/>
            <a:rect r="r" b="b" t="t" l="l"/>
            <a:pathLst>
              <a:path h="5220605" w="9911097">
                <a:moveTo>
                  <a:pt x="0" y="0"/>
                </a:moveTo>
                <a:lnTo>
                  <a:pt x="9911097" y="0"/>
                </a:lnTo>
                <a:lnTo>
                  <a:pt x="9911097" y="5220605"/>
                </a:lnTo>
                <a:lnTo>
                  <a:pt x="0" y="5220605"/>
                </a:lnTo>
                <a:lnTo>
                  <a:pt x="0" y="0"/>
                </a:lnTo>
                <a:close/>
              </a:path>
            </a:pathLst>
          </a:custGeom>
          <a:blipFill>
            <a:blip r:embed="rId6"/>
            <a:stretch>
              <a:fillRect l="0" t="0" r="0" b="0"/>
            </a:stretch>
          </a:blipFill>
        </p:spPr>
      </p:sp>
      <p:sp>
        <p:nvSpPr>
          <p:cNvPr name="TextBox 8" id="8"/>
          <p:cNvSpPr txBox="true"/>
          <p:nvPr/>
        </p:nvSpPr>
        <p:spPr>
          <a:xfrm rot="0">
            <a:off x="675558" y="3956909"/>
            <a:ext cx="7648933" cy="26476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Dữ liệu phân tích:</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Chi phí đầu tư.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từ hoạt động đầu tư.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Dòng tiền từ hoạt động tài chính.</a:t>
            </a:r>
          </a:p>
          <a:p>
            <a:pPr algn="l" marL="650425" indent="-325213" lvl="1">
              <a:lnSpc>
                <a:spcPts val="4217"/>
              </a:lnSpc>
              <a:spcBef>
                <a:spcPct val="0"/>
              </a:spcBef>
              <a:buFont typeface="Arial"/>
              <a:buChar char="•"/>
            </a:pPr>
            <a:r>
              <a:rPr lang="en-US" sz="3012" spc="111">
                <a:solidFill>
                  <a:srgbClr val="252525"/>
                </a:solidFill>
                <a:latin typeface="Arial Unicode"/>
                <a:ea typeface="Arial Unicode"/>
                <a:cs typeface="Arial Unicode"/>
                <a:sym typeface="Arial Unicode"/>
              </a:rPr>
              <a:t>Dòng tiền từ hoạt động kinh doanh.</a:t>
            </a:r>
          </a:p>
        </p:txBody>
      </p:sp>
      <p:sp>
        <p:nvSpPr>
          <p:cNvPr name="Freeform 9" id="9"/>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1" id="11"/>
          <p:cNvSpPr txBox="true"/>
          <p:nvPr/>
        </p:nvSpPr>
        <p:spPr>
          <a:xfrm rot="0">
            <a:off x="8336338" y="8909051"/>
            <a:ext cx="8934809"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Các biểu đồ phân tích các thông số liên quan đến bảng lưu chuyển tiền tệ</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grpSp>
        <p:nvGrpSpPr>
          <p:cNvPr name="Group 2" id="2"/>
          <p:cNvGrpSpPr/>
          <p:nvPr/>
        </p:nvGrpSpPr>
        <p:grpSpPr>
          <a:xfrm rot="0">
            <a:off x="5222098" y="727684"/>
            <a:ext cx="7843803" cy="1448488"/>
            <a:chOff x="0" y="0"/>
            <a:chExt cx="10458404" cy="1931317"/>
          </a:xfrm>
        </p:grpSpPr>
        <p:sp>
          <p:nvSpPr>
            <p:cNvPr name="Freeform 3" id="3"/>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2">
                <a:extLst>
                  <a:ext uri="{96DAC541-7B7A-43D3-8B79-37D633B846F1}">
                    <asvg:svgBlip xmlns:asvg="http://schemas.microsoft.com/office/drawing/2016/SVG/main" r:embed="rId3"/>
                  </a:ext>
                </a:extLst>
              </a:blip>
              <a:stretch>
                <a:fillRect l="0" t="-5136" r="0" b="-5136"/>
              </a:stretch>
            </a:blipFill>
          </p:spPr>
        </p:sp>
        <p:sp>
          <p:nvSpPr>
            <p:cNvPr name="TextBox 4" id="4"/>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5" id="5"/>
          <p:cNvSpPr/>
          <p:nvPr/>
        </p:nvSpPr>
        <p:spPr>
          <a:xfrm flipH="false" flipV="false" rot="0">
            <a:off x="4123547" y="2703938"/>
            <a:ext cx="10040906" cy="6648616"/>
          </a:xfrm>
          <a:custGeom>
            <a:avLst/>
            <a:gdLst/>
            <a:ahLst/>
            <a:cxnLst/>
            <a:rect r="r" b="b" t="t" l="l"/>
            <a:pathLst>
              <a:path h="6648616" w="10040906">
                <a:moveTo>
                  <a:pt x="0" y="0"/>
                </a:moveTo>
                <a:lnTo>
                  <a:pt x="10040906" y="0"/>
                </a:lnTo>
                <a:lnTo>
                  <a:pt x="10040906" y="6648616"/>
                </a:lnTo>
                <a:lnTo>
                  <a:pt x="0" y="6648616"/>
                </a:lnTo>
                <a:lnTo>
                  <a:pt x="0" y="0"/>
                </a:lnTo>
                <a:close/>
              </a:path>
            </a:pathLst>
          </a:custGeom>
          <a:blipFill>
            <a:blip r:embed="rId4"/>
            <a:stretch>
              <a:fillRect l="0" t="0" r="0" b="0"/>
            </a:stretch>
          </a:blipFill>
        </p:spPr>
      </p:sp>
      <p:sp>
        <p:nvSpPr>
          <p:cNvPr name="TextBox 6" id="6"/>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7" id="7"/>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Freeform 8" id="8"/>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10" id="10"/>
          <p:cNvSpPr txBox="true"/>
          <p:nvPr/>
        </p:nvSpPr>
        <p:spPr>
          <a:xfrm rot="0">
            <a:off x="5195034" y="9551211"/>
            <a:ext cx="837664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giá đóng cửa của 4 ngân hàng lớn theo thời gian</a:t>
            </a:r>
          </a:p>
        </p:txBody>
      </p:sp>
      <p:sp>
        <p:nvSpPr>
          <p:cNvPr name="TextBox 11" id="11"/>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3025177" y="2546384"/>
            <a:ext cx="12237645" cy="6042337"/>
          </a:xfrm>
          <a:custGeom>
            <a:avLst/>
            <a:gdLst/>
            <a:ahLst/>
            <a:cxnLst/>
            <a:rect r="r" b="b" t="t" l="l"/>
            <a:pathLst>
              <a:path h="6042337" w="12237645">
                <a:moveTo>
                  <a:pt x="0" y="0"/>
                </a:moveTo>
                <a:lnTo>
                  <a:pt x="12237646" y="0"/>
                </a:lnTo>
                <a:lnTo>
                  <a:pt x="12237646" y="6042338"/>
                </a:lnTo>
                <a:lnTo>
                  <a:pt x="0" y="6042338"/>
                </a:lnTo>
                <a:lnTo>
                  <a:pt x="0" y="0"/>
                </a:lnTo>
                <a:close/>
              </a:path>
            </a:pathLst>
          </a:custGeom>
          <a:blipFill>
            <a:blip r:embed="rId2"/>
            <a:stretch>
              <a:fillRect l="0" t="0" r="0" b="0"/>
            </a:stretch>
          </a:blipFill>
        </p:spPr>
      </p:sp>
      <p:sp>
        <p:nvSpPr>
          <p:cNvPr name="TextBox 3" id="3"/>
          <p:cNvSpPr txBox="true"/>
          <p:nvPr/>
        </p:nvSpPr>
        <p:spPr>
          <a:xfrm rot="0">
            <a:off x="4937682" y="968569"/>
            <a:ext cx="8412636" cy="1073150"/>
          </a:xfrm>
          <a:prstGeom prst="rect">
            <a:avLst/>
          </a:prstGeom>
        </p:spPr>
        <p:txBody>
          <a:bodyPr anchor="t" rtlCol="false" tIns="0" lIns="0" bIns="0" rIns="0">
            <a:spAutoFit/>
          </a:bodyPr>
          <a:lstStyle/>
          <a:p>
            <a:pPr algn="ctr">
              <a:lnSpc>
                <a:spcPts val="4000"/>
              </a:lnSpc>
            </a:pPr>
            <a:r>
              <a:rPr lang="en-US" sz="5000" spc="185">
                <a:solidFill>
                  <a:srgbClr val="252525"/>
                </a:solidFill>
                <a:latin typeface="Atkinson Hyperlegible"/>
                <a:ea typeface="Atkinson Hyperlegible"/>
                <a:cs typeface="Atkinson Hyperlegible"/>
                <a:sym typeface="Atkinson Hyperlegible"/>
              </a:rPr>
              <a:t>Các công cụ phân tích kỹ thuật được sử dụng</a:t>
            </a:r>
          </a:p>
        </p:txBody>
      </p:sp>
      <p:sp>
        <p:nvSpPr>
          <p:cNvPr name="TextBox 4" id="4"/>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5" id="5"/>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Freeform 6" id="6"/>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8" id="8"/>
          <p:cNvSpPr txBox="true"/>
          <p:nvPr/>
        </p:nvSpPr>
        <p:spPr>
          <a:xfrm rot="0">
            <a:off x="4955679" y="8909051"/>
            <a:ext cx="837664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thể hiện chỉ số RSI của 4 ngân hàng theo thời gian</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TextBox 2" id="2"/>
          <p:cNvSpPr txBox="true"/>
          <p:nvPr/>
        </p:nvSpPr>
        <p:spPr>
          <a:xfrm rot="0">
            <a:off x="4937682" y="968569"/>
            <a:ext cx="8412636" cy="1073150"/>
          </a:xfrm>
          <a:prstGeom prst="rect">
            <a:avLst/>
          </a:prstGeom>
        </p:spPr>
        <p:txBody>
          <a:bodyPr anchor="t" rtlCol="false" tIns="0" lIns="0" bIns="0" rIns="0">
            <a:spAutoFit/>
          </a:bodyPr>
          <a:lstStyle/>
          <a:p>
            <a:pPr algn="ctr">
              <a:lnSpc>
                <a:spcPts val="4000"/>
              </a:lnSpc>
            </a:pPr>
            <a:r>
              <a:rPr lang="en-US" sz="5000" spc="185">
                <a:solidFill>
                  <a:srgbClr val="252525"/>
                </a:solidFill>
                <a:latin typeface="Atkinson Hyperlegible"/>
                <a:ea typeface="Atkinson Hyperlegible"/>
                <a:cs typeface="Atkinson Hyperlegible"/>
                <a:sym typeface="Atkinson Hyperlegible"/>
              </a:rPr>
              <a:t>Các công cụ phân tích kỹ thuật được sử dụng</a:t>
            </a:r>
          </a:p>
        </p:txBody>
      </p:sp>
      <p:sp>
        <p:nvSpPr>
          <p:cNvPr name="TextBox 3" id="3"/>
          <p:cNvSpPr txBox="true"/>
          <p:nvPr/>
        </p:nvSpPr>
        <p:spPr>
          <a:xfrm rot="0">
            <a:off x="554859" y="2216387"/>
            <a:ext cx="17178282" cy="4781229"/>
          </a:xfrm>
          <a:prstGeom prst="rect">
            <a:avLst/>
          </a:prstGeom>
        </p:spPr>
        <p:txBody>
          <a:bodyPr anchor="t" rtlCol="false" tIns="0" lIns="0" bIns="0" rIns="0">
            <a:spAutoFit/>
          </a:bodyPr>
          <a:lstStyle/>
          <a:p>
            <a:pPr algn="just">
              <a:lnSpc>
                <a:spcPts val="4217"/>
              </a:lnSpc>
            </a:pPr>
            <a:r>
              <a:rPr lang="en-US" sz="3012" spc="111">
                <a:solidFill>
                  <a:srgbClr val="252525"/>
                </a:solidFill>
                <a:latin typeface="Arial Unicode"/>
                <a:ea typeface="Arial Unicode"/>
                <a:cs typeface="Arial Unicode"/>
                <a:sym typeface="Arial Unicode"/>
              </a:rPr>
              <a:t>Bollinger Bands: Bollinger bands là công cụ kết hợp giữa đường trung bình động MA (Moving Average) và độ lệch chuẩn. </a:t>
            </a:r>
          </a:p>
          <a:p>
            <a:pPr algn="just">
              <a:lnSpc>
                <a:spcPts val="4217"/>
              </a:lnSpc>
            </a:pPr>
            <a:r>
              <a:rPr lang="en-US" sz="3012" spc="111">
                <a:solidFill>
                  <a:srgbClr val="252525"/>
                </a:solidFill>
                <a:latin typeface="Arial Unicode"/>
                <a:ea typeface="Arial Unicode"/>
                <a:cs typeface="Arial Unicode"/>
                <a:sym typeface="Arial Unicode"/>
              </a:rPr>
              <a:t>Công thức:</a:t>
            </a: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Đường trung bình động : </a:t>
            </a:r>
          </a:p>
          <a:p>
            <a:pPr algn="just">
              <a:lnSpc>
                <a:spcPts val="4217"/>
              </a:lnSpc>
            </a:pPr>
          </a:p>
          <a:p>
            <a:pPr algn="just">
              <a:lnSpc>
                <a:spcPts val="4217"/>
              </a:lnSpc>
            </a:pP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Upper Band = MA(20) + 2 × (Độ lệch chuẩn).</a:t>
            </a: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Lower Band = MA(20) - 2 × (Độ lệch chuẩn).</a:t>
            </a:r>
          </a:p>
          <a:p>
            <a:pPr algn="just">
              <a:lnSpc>
                <a:spcPts val="4217"/>
              </a:lnSpc>
            </a:pPr>
          </a:p>
        </p:txBody>
      </p:sp>
      <p:sp>
        <p:nvSpPr>
          <p:cNvPr name="Freeform 4" id="4"/>
          <p:cNvSpPr/>
          <p:nvPr/>
        </p:nvSpPr>
        <p:spPr>
          <a:xfrm flipH="false" flipV="false" rot="0">
            <a:off x="5768936" y="3306950"/>
            <a:ext cx="6750128" cy="1836550"/>
          </a:xfrm>
          <a:custGeom>
            <a:avLst/>
            <a:gdLst/>
            <a:ahLst/>
            <a:cxnLst/>
            <a:rect r="r" b="b" t="t" l="l"/>
            <a:pathLst>
              <a:path h="1836550" w="6750128">
                <a:moveTo>
                  <a:pt x="0" y="0"/>
                </a:moveTo>
                <a:lnTo>
                  <a:pt x="6750128" y="0"/>
                </a:lnTo>
                <a:lnTo>
                  <a:pt x="6750128" y="1836550"/>
                </a:lnTo>
                <a:lnTo>
                  <a:pt x="0" y="1836550"/>
                </a:lnTo>
                <a:lnTo>
                  <a:pt x="0" y="0"/>
                </a:lnTo>
                <a:close/>
              </a:path>
            </a:pathLst>
          </a:custGeom>
          <a:blipFill>
            <a:blip r:embed="rId2"/>
            <a:stretch>
              <a:fillRect l="0" t="0" r="0" b="0"/>
            </a:stretch>
          </a:blipFill>
        </p:spPr>
      </p:sp>
      <p:sp>
        <p:nvSpPr>
          <p:cNvPr name="TextBox 5" id="5"/>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6" id="6"/>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Freeform 7" id="7"/>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3916113" y="2041719"/>
            <a:ext cx="10455775" cy="5103654"/>
          </a:xfrm>
          <a:custGeom>
            <a:avLst/>
            <a:gdLst/>
            <a:ahLst/>
            <a:cxnLst/>
            <a:rect r="r" b="b" t="t" l="l"/>
            <a:pathLst>
              <a:path h="5103654" w="10455775">
                <a:moveTo>
                  <a:pt x="0" y="0"/>
                </a:moveTo>
                <a:lnTo>
                  <a:pt x="10455774" y="0"/>
                </a:lnTo>
                <a:lnTo>
                  <a:pt x="10455774" y="5103654"/>
                </a:lnTo>
                <a:lnTo>
                  <a:pt x="0" y="5103654"/>
                </a:lnTo>
                <a:lnTo>
                  <a:pt x="0" y="0"/>
                </a:lnTo>
                <a:close/>
              </a:path>
            </a:pathLst>
          </a:custGeom>
          <a:blipFill>
            <a:blip r:embed="rId2"/>
            <a:stretch>
              <a:fillRect l="0" t="-1153" r="0" b="0"/>
            </a:stretch>
          </a:blipFill>
        </p:spPr>
      </p:sp>
      <p:sp>
        <p:nvSpPr>
          <p:cNvPr name="TextBox 3" id="3"/>
          <p:cNvSpPr txBox="true"/>
          <p:nvPr/>
        </p:nvSpPr>
        <p:spPr>
          <a:xfrm rot="0">
            <a:off x="4345078" y="7919427"/>
            <a:ext cx="9768023" cy="1957451"/>
          </a:xfrm>
          <a:prstGeom prst="rect">
            <a:avLst/>
          </a:prstGeom>
        </p:spPr>
        <p:txBody>
          <a:bodyPr anchor="t" rtlCol="false" tIns="0" lIns="0" bIns="0" rIns="0">
            <a:spAutoFit/>
          </a:bodyPr>
          <a:lstStyle/>
          <a:p>
            <a:pPr algn="just" marL="606681" indent="-303341" lvl="1">
              <a:lnSpc>
                <a:spcPts val="3934"/>
              </a:lnSpc>
              <a:buFont typeface="Arial"/>
              <a:buChar char="•"/>
            </a:pPr>
            <a:r>
              <a:rPr lang="en-US" sz="2810" spc="103">
                <a:solidFill>
                  <a:srgbClr val="252525"/>
                </a:solidFill>
                <a:latin typeface="Arial Unicode"/>
                <a:ea typeface="Arial Unicode"/>
                <a:cs typeface="Arial Unicode"/>
                <a:sym typeface="Arial Unicode"/>
              </a:rPr>
              <a:t>Khi giá chạm hoặc vượt Upper Band, cổ phiếu có thể bị mua quá mức.</a:t>
            </a:r>
          </a:p>
          <a:p>
            <a:pPr algn="just" marL="606681" indent="-303341" lvl="1">
              <a:lnSpc>
                <a:spcPts val="3934"/>
              </a:lnSpc>
              <a:buFont typeface="Arial"/>
              <a:buChar char="•"/>
            </a:pPr>
            <a:r>
              <a:rPr lang="en-US" sz="2810" spc="103">
                <a:solidFill>
                  <a:srgbClr val="252525"/>
                </a:solidFill>
                <a:latin typeface="Arial Unicode"/>
                <a:ea typeface="Arial Unicode"/>
                <a:cs typeface="Arial Unicode"/>
                <a:sym typeface="Arial Unicode"/>
              </a:rPr>
              <a:t>Khi giá chạm hoặc giảm dưới Lower Band, cổ phiếu có thể bị bán quá mức.</a:t>
            </a:r>
          </a:p>
        </p:txBody>
      </p:sp>
      <p:sp>
        <p:nvSpPr>
          <p:cNvPr name="TextBox 4" id="4"/>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5" id="5"/>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Freeform 6" id="6"/>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sp>
        <p:nvSpPr>
          <p:cNvPr name="TextBox 8" id="8"/>
          <p:cNvSpPr txBox="true"/>
          <p:nvPr/>
        </p:nvSpPr>
        <p:spPr>
          <a:xfrm rot="0">
            <a:off x="5040768" y="7303478"/>
            <a:ext cx="837664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thể hiện Bollinger Band của 4 ngân hàng theo thời gian</a:t>
            </a:r>
          </a:p>
        </p:txBody>
      </p:sp>
      <p:sp>
        <p:nvSpPr>
          <p:cNvPr name="TextBox 9" id="9"/>
          <p:cNvSpPr txBox="true"/>
          <p:nvPr/>
        </p:nvSpPr>
        <p:spPr>
          <a:xfrm rot="0">
            <a:off x="4937682" y="968569"/>
            <a:ext cx="8412636" cy="1073150"/>
          </a:xfrm>
          <a:prstGeom prst="rect">
            <a:avLst/>
          </a:prstGeom>
        </p:spPr>
        <p:txBody>
          <a:bodyPr anchor="t" rtlCol="false" tIns="0" lIns="0" bIns="0" rIns="0">
            <a:spAutoFit/>
          </a:bodyPr>
          <a:lstStyle/>
          <a:p>
            <a:pPr algn="ctr">
              <a:lnSpc>
                <a:spcPts val="4000"/>
              </a:lnSpc>
            </a:pPr>
            <a:r>
              <a:rPr lang="en-US" sz="5000" spc="185">
                <a:solidFill>
                  <a:srgbClr val="252525"/>
                </a:solidFill>
                <a:latin typeface="Atkinson Hyperlegible"/>
                <a:ea typeface="Atkinson Hyperlegible"/>
                <a:cs typeface="Atkinson Hyperlegible"/>
                <a:sym typeface="Atkinson Hyperlegible"/>
              </a:rPr>
              <a:t>Các công cụ phân tích kỹ thuật được sử dụng</a:t>
            </a:r>
          </a:p>
        </p:txBody>
      </p:sp>
      <p:sp>
        <p:nvSpPr>
          <p:cNvPr name="TextBox 10" id="10"/>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grpSp>
        <p:nvGrpSpPr>
          <p:cNvPr name="Group 4" id="4"/>
          <p:cNvGrpSpPr/>
          <p:nvPr/>
        </p:nvGrpSpPr>
        <p:grpSpPr>
          <a:xfrm rot="0">
            <a:off x="5222098" y="727684"/>
            <a:ext cx="7843803" cy="1448488"/>
            <a:chOff x="0" y="0"/>
            <a:chExt cx="10458404" cy="1931317"/>
          </a:xfrm>
        </p:grpSpPr>
        <p:sp>
          <p:nvSpPr>
            <p:cNvPr name="Freeform 5" id="5"/>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4">
                <a:extLst>
                  <a:ext uri="{96DAC541-7B7A-43D3-8B79-37D633B846F1}">
                    <asvg:svgBlip xmlns:asvg="http://schemas.microsoft.com/office/drawing/2016/SVG/main" r:embed="rId5"/>
                  </a:ext>
                </a:extLst>
              </a:blip>
              <a:stretch>
                <a:fillRect l="0" t="-5136" r="0" b="-5136"/>
              </a:stretch>
            </a:blipFill>
          </p:spPr>
        </p:sp>
        <p:sp>
          <p:nvSpPr>
            <p:cNvPr name="TextBox 6" id="6"/>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7" id="7"/>
          <p:cNvSpPr/>
          <p:nvPr/>
        </p:nvSpPr>
        <p:spPr>
          <a:xfrm flipH="false" flipV="false" rot="0">
            <a:off x="4123547" y="2752234"/>
            <a:ext cx="10040906" cy="6648616"/>
          </a:xfrm>
          <a:custGeom>
            <a:avLst/>
            <a:gdLst/>
            <a:ahLst/>
            <a:cxnLst/>
            <a:rect r="r" b="b" t="t" l="l"/>
            <a:pathLst>
              <a:path h="6648616" w="10040906">
                <a:moveTo>
                  <a:pt x="0" y="0"/>
                </a:moveTo>
                <a:lnTo>
                  <a:pt x="10040906" y="0"/>
                </a:lnTo>
                <a:lnTo>
                  <a:pt x="10040906" y="6648616"/>
                </a:lnTo>
                <a:lnTo>
                  <a:pt x="0" y="6648616"/>
                </a:lnTo>
                <a:lnTo>
                  <a:pt x="0" y="0"/>
                </a:lnTo>
                <a:close/>
              </a:path>
            </a:pathLst>
          </a:custGeom>
          <a:blipFill>
            <a:blip r:embed="rId6"/>
            <a:stretch>
              <a:fillRect l="0" t="0" r="0" b="0"/>
            </a:stretch>
          </a:blipFill>
        </p:spPr>
      </p:sp>
      <p:sp>
        <p:nvSpPr>
          <p:cNvPr name="Freeform 8" id="8"/>
          <p:cNvSpPr/>
          <p:nvPr/>
        </p:nvSpPr>
        <p:spPr>
          <a:xfrm flipH="false" flipV="false" rot="0">
            <a:off x="4123547" y="2752234"/>
            <a:ext cx="9904942" cy="6648616"/>
          </a:xfrm>
          <a:custGeom>
            <a:avLst/>
            <a:gdLst/>
            <a:ahLst/>
            <a:cxnLst/>
            <a:rect r="r" b="b" t="t" l="l"/>
            <a:pathLst>
              <a:path h="6648616" w="9904942">
                <a:moveTo>
                  <a:pt x="0" y="0"/>
                </a:moveTo>
                <a:lnTo>
                  <a:pt x="9904942" y="0"/>
                </a:lnTo>
                <a:lnTo>
                  <a:pt x="9904942" y="6648616"/>
                </a:lnTo>
                <a:lnTo>
                  <a:pt x="0" y="6648616"/>
                </a:lnTo>
                <a:lnTo>
                  <a:pt x="0" y="0"/>
                </a:lnTo>
                <a:close/>
              </a:path>
            </a:pathLst>
          </a:custGeom>
          <a:blipFill>
            <a:blip r:embed="rId7"/>
            <a:stretch>
              <a:fillRect l="0" t="0" r="0" b="0"/>
            </a:stretch>
          </a:blipFill>
        </p:spPr>
      </p:sp>
      <p:sp>
        <p:nvSpPr>
          <p:cNvPr name="TextBox 9" id="9"/>
          <p:cNvSpPr txBox="true"/>
          <p:nvPr/>
        </p:nvSpPr>
        <p:spPr>
          <a:xfrm rot="0">
            <a:off x="4837349" y="9514106"/>
            <a:ext cx="8477338"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thể hiện khối lượng giao dịch của 4 ngân hàng theo thời gian</a:t>
            </a:r>
          </a:p>
        </p:txBody>
      </p:sp>
      <p:sp>
        <p:nvSpPr>
          <p:cNvPr name="TextBox 10" id="10"/>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grpSp>
        <p:nvGrpSpPr>
          <p:cNvPr name="Group 4" id="4"/>
          <p:cNvGrpSpPr/>
          <p:nvPr/>
        </p:nvGrpSpPr>
        <p:grpSpPr>
          <a:xfrm rot="0">
            <a:off x="5222098" y="727684"/>
            <a:ext cx="7843803" cy="1448488"/>
            <a:chOff x="0" y="0"/>
            <a:chExt cx="10458404" cy="1931317"/>
          </a:xfrm>
        </p:grpSpPr>
        <p:sp>
          <p:nvSpPr>
            <p:cNvPr name="Freeform 5" id="5"/>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4">
                <a:extLst>
                  <a:ext uri="{96DAC541-7B7A-43D3-8B79-37D633B846F1}">
                    <asvg:svgBlip xmlns:asvg="http://schemas.microsoft.com/office/drawing/2016/SVG/main" r:embed="rId5"/>
                  </a:ext>
                </a:extLst>
              </a:blip>
              <a:stretch>
                <a:fillRect l="0" t="-5136" r="0" b="-5136"/>
              </a:stretch>
            </a:blipFill>
          </p:spPr>
        </p:sp>
        <p:sp>
          <p:nvSpPr>
            <p:cNvPr name="TextBox 6" id="6"/>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7" id="7"/>
          <p:cNvSpPr/>
          <p:nvPr/>
        </p:nvSpPr>
        <p:spPr>
          <a:xfrm flipH="false" flipV="false" rot="0">
            <a:off x="4127541" y="2800531"/>
            <a:ext cx="10040906" cy="6648616"/>
          </a:xfrm>
          <a:custGeom>
            <a:avLst/>
            <a:gdLst/>
            <a:ahLst/>
            <a:cxnLst/>
            <a:rect r="r" b="b" t="t" l="l"/>
            <a:pathLst>
              <a:path h="6648616" w="10040906">
                <a:moveTo>
                  <a:pt x="0" y="0"/>
                </a:moveTo>
                <a:lnTo>
                  <a:pt x="10040905" y="0"/>
                </a:lnTo>
                <a:lnTo>
                  <a:pt x="10040905" y="6648615"/>
                </a:lnTo>
                <a:lnTo>
                  <a:pt x="0" y="6648615"/>
                </a:lnTo>
                <a:lnTo>
                  <a:pt x="0" y="0"/>
                </a:lnTo>
                <a:close/>
              </a:path>
            </a:pathLst>
          </a:custGeom>
          <a:blipFill>
            <a:blip r:embed="rId6"/>
            <a:stretch>
              <a:fillRect l="0" t="0" r="0" b="0"/>
            </a:stretch>
          </a:blipFill>
        </p:spPr>
      </p:sp>
      <p:sp>
        <p:nvSpPr>
          <p:cNvPr name="Freeform 8" id="8"/>
          <p:cNvSpPr/>
          <p:nvPr/>
        </p:nvSpPr>
        <p:spPr>
          <a:xfrm flipH="false" flipV="false" rot="0">
            <a:off x="4119554" y="2802045"/>
            <a:ext cx="10048893" cy="6647101"/>
          </a:xfrm>
          <a:custGeom>
            <a:avLst/>
            <a:gdLst/>
            <a:ahLst/>
            <a:cxnLst/>
            <a:rect r="r" b="b" t="t" l="l"/>
            <a:pathLst>
              <a:path h="6647101" w="10048893">
                <a:moveTo>
                  <a:pt x="0" y="0"/>
                </a:moveTo>
                <a:lnTo>
                  <a:pt x="10048892" y="0"/>
                </a:lnTo>
                <a:lnTo>
                  <a:pt x="10048892" y="6647101"/>
                </a:lnTo>
                <a:lnTo>
                  <a:pt x="0" y="6647101"/>
                </a:lnTo>
                <a:lnTo>
                  <a:pt x="0" y="0"/>
                </a:lnTo>
                <a:close/>
              </a:path>
            </a:pathLst>
          </a:custGeom>
          <a:blipFill>
            <a:blip r:embed="rId7"/>
            <a:stretch>
              <a:fillRect l="0" t="0" r="0" b="0"/>
            </a:stretch>
          </a:blipFill>
        </p:spPr>
      </p:sp>
      <p:sp>
        <p:nvSpPr>
          <p:cNvPr name="TextBox 9" id="9"/>
          <p:cNvSpPr txBox="true"/>
          <p:nvPr/>
        </p:nvSpPr>
        <p:spPr>
          <a:xfrm rot="0">
            <a:off x="4841343" y="9562403"/>
            <a:ext cx="8477338"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thể hiện lợi nhuận hàng ngày của 4 ngân hàng theo thời gian</a:t>
            </a:r>
          </a:p>
        </p:txBody>
      </p:sp>
      <p:sp>
        <p:nvSpPr>
          <p:cNvPr name="TextBox 10" id="10"/>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TextBox 2" id="2"/>
          <p:cNvSpPr txBox="true"/>
          <p:nvPr/>
        </p:nvSpPr>
        <p:spPr>
          <a:xfrm rot="0">
            <a:off x="2761191" y="3923243"/>
            <a:ext cx="6160278"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MỞ ĐẦU</a:t>
            </a:r>
          </a:p>
        </p:txBody>
      </p:sp>
      <p:sp>
        <p:nvSpPr>
          <p:cNvPr name="TextBox 3" id="3"/>
          <p:cNvSpPr txBox="true"/>
          <p:nvPr/>
        </p:nvSpPr>
        <p:spPr>
          <a:xfrm rot="0">
            <a:off x="2761191" y="4817323"/>
            <a:ext cx="6160278"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PHÂN TÍCH CƠ BẢN</a:t>
            </a:r>
          </a:p>
        </p:txBody>
      </p:sp>
      <p:sp>
        <p:nvSpPr>
          <p:cNvPr name="TextBox 4" id="4"/>
          <p:cNvSpPr txBox="true"/>
          <p:nvPr/>
        </p:nvSpPr>
        <p:spPr>
          <a:xfrm rot="0">
            <a:off x="2761191" y="5711403"/>
            <a:ext cx="6785694"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DỰ ĐOÁN GIÁ ĐÓNG CỬA</a:t>
            </a:r>
          </a:p>
        </p:txBody>
      </p:sp>
      <p:sp>
        <p:nvSpPr>
          <p:cNvPr name="TextBox 5" id="5"/>
          <p:cNvSpPr txBox="true"/>
          <p:nvPr/>
        </p:nvSpPr>
        <p:spPr>
          <a:xfrm rot="0">
            <a:off x="10522959" y="3923243"/>
            <a:ext cx="6319889"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TỔNG QUAN ĐỀ TÀI</a:t>
            </a:r>
          </a:p>
        </p:txBody>
      </p:sp>
      <p:sp>
        <p:nvSpPr>
          <p:cNvPr name="TextBox 6" id="6"/>
          <p:cNvSpPr txBox="true"/>
          <p:nvPr/>
        </p:nvSpPr>
        <p:spPr>
          <a:xfrm rot="0">
            <a:off x="10542009" y="4817323"/>
            <a:ext cx="6899094"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PHÂN TÍCH KỸ THUẬT</a:t>
            </a:r>
          </a:p>
        </p:txBody>
      </p:sp>
      <p:sp>
        <p:nvSpPr>
          <p:cNvPr name="TextBox 7" id="7"/>
          <p:cNvSpPr txBox="true"/>
          <p:nvPr/>
        </p:nvSpPr>
        <p:spPr>
          <a:xfrm rot="0">
            <a:off x="10542009" y="5711403"/>
            <a:ext cx="6319889" cy="732155"/>
          </a:xfrm>
          <a:prstGeom prst="rect">
            <a:avLst/>
          </a:prstGeom>
        </p:spPr>
        <p:txBody>
          <a:bodyPr anchor="t" rtlCol="false" tIns="0" lIns="0" bIns="0" rIns="0">
            <a:spAutoFit/>
          </a:bodyPr>
          <a:lstStyle/>
          <a:p>
            <a:pPr algn="just" marL="690881" indent="-345440" lvl="1">
              <a:lnSpc>
                <a:spcPts val="6400"/>
              </a:lnSpc>
              <a:buFont typeface="Arial"/>
              <a:buChar char="•"/>
            </a:pPr>
            <a:r>
              <a:rPr lang="en-US" b="true" sz="3200" spc="320">
                <a:solidFill>
                  <a:srgbClr val="252525"/>
                </a:solidFill>
                <a:latin typeface="Atkinson Hyperlegible Bold"/>
                <a:ea typeface="Atkinson Hyperlegible Bold"/>
                <a:cs typeface="Atkinson Hyperlegible Bold"/>
                <a:sym typeface="Atkinson Hyperlegible Bold"/>
              </a:rPr>
              <a:t>KẾT LUẬN</a:t>
            </a:r>
          </a:p>
        </p:txBody>
      </p:sp>
      <p:sp>
        <p:nvSpPr>
          <p:cNvPr name="TextBox 8" id="8"/>
          <p:cNvSpPr txBox="true"/>
          <p:nvPr/>
        </p:nvSpPr>
        <p:spPr>
          <a:xfrm rot="0">
            <a:off x="3181043" y="1908220"/>
            <a:ext cx="11925914" cy="798830"/>
          </a:xfrm>
          <a:prstGeom prst="rect">
            <a:avLst/>
          </a:prstGeom>
        </p:spPr>
        <p:txBody>
          <a:bodyPr anchor="t" rtlCol="false" tIns="0" lIns="0" bIns="0" rIns="0">
            <a:spAutoFit/>
          </a:bodyPr>
          <a:lstStyle/>
          <a:p>
            <a:pPr algn="ctr">
              <a:lnSpc>
                <a:spcPts val="5680"/>
              </a:lnSpc>
            </a:pPr>
            <a:r>
              <a:rPr lang="en-US" b="true" sz="7100">
                <a:solidFill>
                  <a:srgbClr val="252525"/>
                </a:solidFill>
                <a:latin typeface="Lato 2 Bold"/>
                <a:ea typeface="Lato 2 Bold"/>
                <a:cs typeface="Lato 2 Bold"/>
                <a:sym typeface="Lato 2 Bold"/>
              </a:rPr>
              <a:t>BỐ CỤC BÀI THUYẾT TRÌNH</a:t>
            </a:r>
          </a:p>
        </p:txBody>
      </p:sp>
      <p:sp>
        <p:nvSpPr>
          <p:cNvPr name="Freeform 9" id="9"/>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grpSp>
        <p:nvGrpSpPr>
          <p:cNvPr name="Group 4" id="4"/>
          <p:cNvGrpSpPr/>
          <p:nvPr/>
        </p:nvGrpSpPr>
        <p:grpSpPr>
          <a:xfrm rot="0">
            <a:off x="5222098" y="727684"/>
            <a:ext cx="7843803" cy="1448488"/>
            <a:chOff x="0" y="0"/>
            <a:chExt cx="10458404" cy="1931317"/>
          </a:xfrm>
        </p:grpSpPr>
        <p:sp>
          <p:nvSpPr>
            <p:cNvPr name="Freeform 5" id="5"/>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4">
                <a:extLst>
                  <a:ext uri="{96DAC541-7B7A-43D3-8B79-37D633B846F1}">
                    <asvg:svgBlip xmlns:asvg="http://schemas.microsoft.com/office/drawing/2016/SVG/main" r:embed="rId5"/>
                  </a:ext>
                </a:extLst>
              </a:blip>
              <a:stretch>
                <a:fillRect l="0" t="-5136" r="0" b="-5136"/>
              </a:stretch>
            </a:blipFill>
          </p:spPr>
        </p:sp>
        <p:sp>
          <p:nvSpPr>
            <p:cNvPr name="TextBox 6" id="6"/>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7" id="7"/>
          <p:cNvSpPr/>
          <p:nvPr/>
        </p:nvSpPr>
        <p:spPr>
          <a:xfrm flipH="false" flipV="false" rot="0">
            <a:off x="3646685" y="2875858"/>
            <a:ext cx="10994629" cy="4535284"/>
          </a:xfrm>
          <a:custGeom>
            <a:avLst/>
            <a:gdLst/>
            <a:ahLst/>
            <a:cxnLst/>
            <a:rect r="r" b="b" t="t" l="l"/>
            <a:pathLst>
              <a:path h="4535284" w="10994629">
                <a:moveTo>
                  <a:pt x="0" y="0"/>
                </a:moveTo>
                <a:lnTo>
                  <a:pt x="10994630" y="0"/>
                </a:lnTo>
                <a:lnTo>
                  <a:pt x="10994630" y="4535284"/>
                </a:lnTo>
                <a:lnTo>
                  <a:pt x="0" y="4535284"/>
                </a:lnTo>
                <a:lnTo>
                  <a:pt x="0" y="0"/>
                </a:lnTo>
                <a:close/>
              </a:path>
            </a:pathLst>
          </a:custGeom>
          <a:blipFill>
            <a:blip r:embed="rId6"/>
            <a:stretch>
              <a:fillRect l="0" t="0" r="0" b="0"/>
            </a:stretch>
          </a:blipFill>
        </p:spPr>
      </p:sp>
      <p:sp>
        <p:nvSpPr>
          <p:cNvPr name="TextBox 8" id="8"/>
          <p:cNvSpPr txBox="true"/>
          <p:nvPr/>
        </p:nvSpPr>
        <p:spPr>
          <a:xfrm rot="0">
            <a:off x="3646685" y="7522443"/>
            <a:ext cx="11853999" cy="2462530"/>
          </a:xfrm>
          <a:prstGeom prst="rect">
            <a:avLst/>
          </a:prstGeom>
        </p:spPr>
        <p:txBody>
          <a:bodyPr anchor="t" rtlCol="false" tIns="0" lIns="0" bIns="0" rIns="0">
            <a:spAutoFit/>
          </a:bodyPr>
          <a:lstStyle/>
          <a:p>
            <a:pPr algn="l">
              <a:lnSpc>
                <a:spcPts val="3919"/>
              </a:lnSpc>
            </a:pPr>
            <a:r>
              <a:rPr lang="en-US" sz="2799">
                <a:solidFill>
                  <a:srgbClr val="252525"/>
                </a:solidFill>
                <a:latin typeface="Arial Unicode"/>
                <a:ea typeface="Arial Unicode"/>
                <a:cs typeface="Arial Unicode"/>
                <a:sym typeface="Arial Unicode"/>
              </a:rPr>
              <a:t>Với chỉ số thể hiện sự tương quan giữa các cổ phiếu có thể đem lại nhiều công dụng như: </a:t>
            </a:r>
          </a:p>
          <a:p>
            <a:pPr algn="l" marL="604519" indent="-302260" lvl="1">
              <a:lnSpc>
                <a:spcPts val="3919"/>
              </a:lnSpc>
              <a:buFont typeface="Arial"/>
              <a:buChar char="•"/>
            </a:pPr>
            <a:r>
              <a:rPr lang="en-US" sz="2799">
                <a:solidFill>
                  <a:srgbClr val="252525"/>
                </a:solidFill>
                <a:latin typeface="Arial Unicode"/>
                <a:ea typeface="Arial Unicode"/>
                <a:cs typeface="Arial Unicode"/>
                <a:sym typeface="Arial Unicode"/>
              </a:rPr>
              <a:t>Đa dạng hóa danh mục đầu tư.</a:t>
            </a:r>
          </a:p>
          <a:p>
            <a:pPr algn="l" marL="604519" indent="-302260" lvl="1">
              <a:lnSpc>
                <a:spcPts val="3919"/>
              </a:lnSpc>
              <a:buFont typeface="Arial"/>
              <a:buChar char="•"/>
            </a:pPr>
            <a:r>
              <a:rPr lang="en-US" sz="2799">
                <a:solidFill>
                  <a:srgbClr val="252525"/>
                </a:solidFill>
                <a:latin typeface="Arial Unicode"/>
                <a:ea typeface="Arial Unicode"/>
                <a:cs typeface="Arial Unicode"/>
                <a:sym typeface="Arial Unicode"/>
              </a:rPr>
              <a:t>Nhận diện cơ hội đầu tư.</a:t>
            </a:r>
          </a:p>
          <a:p>
            <a:pPr algn="l" marL="604519" indent="-302260" lvl="1">
              <a:lnSpc>
                <a:spcPts val="3919"/>
              </a:lnSpc>
              <a:spcBef>
                <a:spcPct val="0"/>
              </a:spcBef>
              <a:buFont typeface="Arial"/>
              <a:buChar char="•"/>
            </a:pPr>
            <a:r>
              <a:rPr lang="en-US" sz="2799">
                <a:solidFill>
                  <a:srgbClr val="252525"/>
                </a:solidFill>
                <a:latin typeface="Arial Unicode"/>
                <a:ea typeface="Arial Unicode"/>
                <a:cs typeface="Arial Unicode"/>
                <a:sym typeface="Arial Unicode"/>
              </a:rPr>
              <a:t>Quản lý rủi ro</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grpSp>
        <p:nvGrpSpPr>
          <p:cNvPr name="Group 4" id="4"/>
          <p:cNvGrpSpPr/>
          <p:nvPr/>
        </p:nvGrpSpPr>
        <p:grpSpPr>
          <a:xfrm rot="0">
            <a:off x="5222098" y="727684"/>
            <a:ext cx="7843803" cy="1448488"/>
            <a:chOff x="0" y="0"/>
            <a:chExt cx="10458404" cy="1931317"/>
          </a:xfrm>
        </p:grpSpPr>
        <p:sp>
          <p:nvSpPr>
            <p:cNvPr name="Freeform 5" id="5"/>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4">
                <a:extLst>
                  <a:ext uri="{96DAC541-7B7A-43D3-8B79-37D633B846F1}">
                    <asvg:svgBlip xmlns:asvg="http://schemas.microsoft.com/office/drawing/2016/SVG/main" r:embed="rId5"/>
                  </a:ext>
                </a:extLst>
              </a:blip>
              <a:stretch>
                <a:fillRect l="0" t="-5136" r="0" b="-5136"/>
              </a:stretch>
            </a:blipFill>
          </p:spPr>
        </p:sp>
        <p:sp>
          <p:nvSpPr>
            <p:cNvPr name="TextBox 6" id="6"/>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7" id="7"/>
          <p:cNvSpPr/>
          <p:nvPr/>
        </p:nvSpPr>
        <p:spPr>
          <a:xfrm flipH="false" flipV="false" rot="0">
            <a:off x="4862423" y="2946554"/>
            <a:ext cx="8393883" cy="6484274"/>
          </a:xfrm>
          <a:custGeom>
            <a:avLst/>
            <a:gdLst/>
            <a:ahLst/>
            <a:cxnLst/>
            <a:rect r="r" b="b" t="t" l="l"/>
            <a:pathLst>
              <a:path h="6484274" w="8393883">
                <a:moveTo>
                  <a:pt x="0" y="0"/>
                </a:moveTo>
                <a:lnTo>
                  <a:pt x="8393882" y="0"/>
                </a:lnTo>
                <a:lnTo>
                  <a:pt x="8393882" y="6484274"/>
                </a:lnTo>
                <a:lnTo>
                  <a:pt x="0" y="6484274"/>
                </a:lnTo>
                <a:lnTo>
                  <a:pt x="0" y="0"/>
                </a:lnTo>
                <a:close/>
              </a:path>
            </a:pathLst>
          </a:custGeom>
          <a:blipFill>
            <a:blip r:embed="rId6"/>
            <a:stretch>
              <a:fillRect l="0" t="0" r="0" b="0"/>
            </a:stretch>
          </a:blipFill>
        </p:spPr>
      </p:sp>
      <p:sp>
        <p:nvSpPr>
          <p:cNvPr name="TextBox 8" id="8"/>
          <p:cNvSpPr txBox="true"/>
          <p:nvPr/>
        </p:nvSpPr>
        <p:spPr>
          <a:xfrm rot="0">
            <a:off x="764875" y="3753466"/>
            <a:ext cx="3558396" cy="3948430"/>
          </a:xfrm>
          <a:prstGeom prst="rect">
            <a:avLst/>
          </a:prstGeom>
        </p:spPr>
        <p:txBody>
          <a:bodyPr anchor="t" rtlCol="false" tIns="0" lIns="0" bIns="0" rIns="0">
            <a:spAutoFit/>
          </a:bodyPr>
          <a:lstStyle/>
          <a:p>
            <a:pPr algn="ctr">
              <a:lnSpc>
                <a:spcPts val="3919"/>
              </a:lnSpc>
              <a:spcBef>
                <a:spcPct val="0"/>
              </a:spcBef>
            </a:pPr>
            <a:r>
              <a:rPr lang="en-US" sz="2799">
                <a:solidFill>
                  <a:srgbClr val="252525"/>
                </a:solidFill>
                <a:latin typeface="Arial Unicode"/>
                <a:ea typeface="Arial Unicode"/>
                <a:cs typeface="Arial Unicode"/>
                <a:sym typeface="Arial Unicode"/>
              </a:rPr>
              <a:t>Có nhiều cách để chúng ta có thể định lượng rủi ro, một trong những cách cơ bản nhất là so sánh lợi nhuận kỳ vọng với độ lệch chuẩn của lợi nhuận hàng ngày.</a:t>
            </a:r>
          </a:p>
        </p:txBody>
      </p:sp>
      <p:sp>
        <p:nvSpPr>
          <p:cNvPr name="TextBox 9" id="9"/>
          <p:cNvSpPr txBox="true"/>
          <p:nvPr/>
        </p:nvSpPr>
        <p:spPr>
          <a:xfrm rot="0">
            <a:off x="13964728" y="3753466"/>
            <a:ext cx="3558396" cy="3948430"/>
          </a:xfrm>
          <a:prstGeom prst="rect">
            <a:avLst/>
          </a:prstGeom>
        </p:spPr>
        <p:txBody>
          <a:bodyPr anchor="t" rtlCol="false" tIns="0" lIns="0" bIns="0" rIns="0">
            <a:spAutoFit/>
          </a:bodyPr>
          <a:lstStyle/>
          <a:p>
            <a:pPr algn="ctr">
              <a:lnSpc>
                <a:spcPts val="3919"/>
              </a:lnSpc>
              <a:spcBef>
                <a:spcPct val="0"/>
              </a:spcBef>
            </a:pPr>
            <a:r>
              <a:rPr lang="en-US" sz="2799">
                <a:solidFill>
                  <a:srgbClr val="252525"/>
                </a:solidFill>
                <a:latin typeface="Arial Unicode"/>
                <a:ea typeface="Arial Unicode"/>
                <a:cs typeface="Arial Unicode"/>
                <a:sym typeface="Arial Unicode"/>
              </a:rPr>
              <a:t>Việc nhận biết rủi ro giao dịch cổ phiếu mang lại nhiều lợi ích quan trọng cho nhà đầu tư, giúp họ đưa ra các quyết định đầu tư thông minh và hiệu quả hơn.</a:t>
            </a:r>
          </a:p>
        </p:txBody>
      </p:sp>
      <p:sp>
        <p:nvSpPr>
          <p:cNvPr name="TextBox 10" id="10"/>
          <p:cNvSpPr txBox="true"/>
          <p:nvPr/>
        </p:nvSpPr>
        <p:spPr>
          <a:xfrm rot="0">
            <a:off x="4820695" y="9621937"/>
            <a:ext cx="867143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so sánh lợi nhuận kỳ vọng và rủi ro 4 ngân hàng theo thời gian</a:t>
            </a:r>
          </a:p>
        </p:txBody>
      </p:sp>
      <p:sp>
        <p:nvSpPr>
          <p:cNvPr name="TextBox 11" id="11"/>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4</a:t>
            </a:r>
          </a:p>
        </p:txBody>
      </p:sp>
      <p:grpSp>
        <p:nvGrpSpPr>
          <p:cNvPr name="Group 4" id="4"/>
          <p:cNvGrpSpPr/>
          <p:nvPr/>
        </p:nvGrpSpPr>
        <p:grpSpPr>
          <a:xfrm rot="0">
            <a:off x="5222098" y="727684"/>
            <a:ext cx="7843803" cy="1448488"/>
            <a:chOff x="0" y="0"/>
            <a:chExt cx="10458404" cy="1931317"/>
          </a:xfrm>
        </p:grpSpPr>
        <p:sp>
          <p:nvSpPr>
            <p:cNvPr name="Freeform 5" id="5"/>
            <p:cNvSpPr/>
            <p:nvPr/>
          </p:nvSpPr>
          <p:spPr>
            <a:xfrm flipH="false" flipV="false" rot="0">
              <a:off x="0" y="0"/>
              <a:ext cx="10458404" cy="1931317"/>
            </a:xfrm>
            <a:custGeom>
              <a:avLst/>
              <a:gdLst/>
              <a:ahLst/>
              <a:cxnLst/>
              <a:rect r="r" b="b" t="t" l="l"/>
              <a:pathLst>
                <a:path h="1931317" w="10458404">
                  <a:moveTo>
                    <a:pt x="0" y="0"/>
                  </a:moveTo>
                  <a:lnTo>
                    <a:pt x="10458404" y="0"/>
                  </a:lnTo>
                  <a:lnTo>
                    <a:pt x="10458404" y="1931317"/>
                  </a:lnTo>
                  <a:lnTo>
                    <a:pt x="0" y="1931317"/>
                  </a:lnTo>
                  <a:lnTo>
                    <a:pt x="0" y="0"/>
                  </a:lnTo>
                  <a:close/>
                </a:path>
              </a:pathLst>
            </a:custGeom>
            <a:blipFill>
              <a:blip r:embed="rId4">
                <a:extLst>
                  <a:ext uri="{96DAC541-7B7A-43D3-8B79-37D633B846F1}">
                    <asvg:svgBlip xmlns:asvg="http://schemas.microsoft.com/office/drawing/2016/SVG/main" r:embed="rId5"/>
                  </a:ext>
                </a:extLst>
              </a:blip>
              <a:stretch>
                <a:fillRect l="0" t="-5136" r="0" b="-5136"/>
              </a:stretch>
            </a:blipFill>
          </p:spPr>
        </p:sp>
        <p:sp>
          <p:nvSpPr>
            <p:cNvPr name="TextBox 6" id="6"/>
            <p:cNvSpPr txBox="true"/>
            <p:nvPr/>
          </p:nvSpPr>
          <p:spPr>
            <a:xfrm rot="0">
              <a:off x="586082" y="640750"/>
              <a:ext cx="9286240" cy="830792"/>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PHÂN TÍCH KỸ THUẬT</a:t>
              </a:r>
            </a:p>
          </p:txBody>
        </p:sp>
      </p:grpSp>
      <p:sp>
        <p:nvSpPr>
          <p:cNvPr name="Freeform 7" id="7"/>
          <p:cNvSpPr/>
          <p:nvPr/>
        </p:nvSpPr>
        <p:spPr>
          <a:xfrm flipH="false" flipV="false" rot="0">
            <a:off x="4119554" y="2611199"/>
            <a:ext cx="10048893" cy="6647101"/>
          </a:xfrm>
          <a:custGeom>
            <a:avLst/>
            <a:gdLst/>
            <a:ahLst/>
            <a:cxnLst/>
            <a:rect r="r" b="b" t="t" l="l"/>
            <a:pathLst>
              <a:path h="6647101" w="10048893">
                <a:moveTo>
                  <a:pt x="0" y="0"/>
                </a:moveTo>
                <a:lnTo>
                  <a:pt x="10048892" y="0"/>
                </a:lnTo>
                <a:lnTo>
                  <a:pt x="10048892" y="6647101"/>
                </a:lnTo>
                <a:lnTo>
                  <a:pt x="0" y="6647101"/>
                </a:lnTo>
                <a:lnTo>
                  <a:pt x="0" y="0"/>
                </a:lnTo>
                <a:close/>
              </a:path>
            </a:pathLst>
          </a:custGeom>
          <a:blipFill>
            <a:blip r:embed="rId6"/>
            <a:stretch>
              <a:fillRect l="0" t="0" r="0" b="0"/>
            </a:stretch>
          </a:blipFill>
        </p:spPr>
      </p:sp>
      <p:sp>
        <p:nvSpPr>
          <p:cNvPr name="TextBox 8" id="8"/>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22</a:t>
            </a:r>
          </a:p>
        </p:txBody>
      </p:sp>
      <p:sp>
        <p:nvSpPr>
          <p:cNvPr name="TextBox 9" id="9"/>
          <p:cNvSpPr txBox="true"/>
          <p:nvPr/>
        </p:nvSpPr>
        <p:spPr>
          <a:xfrm rot="0">
            <a:off x="4808284" y="9386947"/>
            <a:ext cx="867143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thể hiện các đường trung bình động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59037" y="3959428"/>
            <a:ext cx="11067848" cy="5071868"/>
          </a:xfrm>
          <a:custGeom>
            <a:avLst/>
            <a:gdLst/>
            <a:ahLst/>
            <a:cxnLst/>
            <a:rect r="r" b="b" t="t" l="l"/>
            <a:pathLst>
              <a:path h="5071868" w="11067848">
                <a:moveTo>
                  <a:pt x="0" y="0"/>
                </a:moveTo>
                <a:lnTo>
                  <a:pt x="11067848" y="0"/>
                </a:lnTo>
                <a:lnTo>
                  <a:pt x="11067848" y="5071868"/>
                </a:lnTo>
                <a:lnTo>
                  <a:pt x="0" y="5071868"/>
                </a:lnTo>
                <a:lnTo>
                  <a:pt x="0" y="0"/>
                </a:lnTo>
                <a:close/>
              </a:path>
            </a:pathLst>
          </a:custGeom>
          <a:blipFill>
            <a:blip r:embed="rId4"/>
            <a:stretch>
              <a:fillRect l="0" t="0" r="0" b="0"/>
            </a:stretch>
          </a:blipFill>
        </p:spPr>
      </p:sp>
      <p:sp>
        <p:nvSpPr>
          <p:cNvPr name="TextBox 5" id="5"/>
          <p:cNvSpPr txBox="true"/>
          <p:nvPr/>
        </p:nvSpPr>
        <p:spPr>
          <a:xfrm rot="0">
            <a:off x="2859037" y="898729"/>
            <a:ext cx="12725108" cy="1679575"/>
          </a:xfrm>
          <a:prstGeom prst="rect">
            <a:avLst/>
          </a:prstGeom>
        </p:spPr>
        <p:txBody>
          <a:bodyPr anchor="t" rtlCol="false" tIns="0" lIns="0" bIns="0" rIns="0">
            <a:spAutoFit/>
          </a:bodyPr>
          <a:lstStyle/>
          <a:p>
            <a:pPr algn="ctr">
              <a:lnSpc>
                <a:spcPts val="6499"/>
              </a:lnSpc>
            </a:pPr>
            <a:r>
              <a:rPr lang="en-US" b="true" sz="6499" spc="129">
                <a:solidFill>
                  <a:srgbClr val="252525"/>
                </a:solidFill>
                <a:latin typeface="Lato 2 Bold"/>
                <a:ea typeface="Lato 2 Bold"/>
                <a:cs typeface="Lato 2 Bold"/>
                <a:sym typeface="Lato 2 Bold"/>
              </a:rPr>
              <a:t>CHƯƠNG 5: DỰ ĐOÁN GIÁ ĐÓNG CỬA</a:t>
            </a:r>
          </a:p>
        </p:txBody>
      </p:sp>
      <p:sp>
        <p:nvSpPr>
          <p:cNvPr name="TextBox 6" id="6"/>
          <p:cNvSpPr txBox="true"/>
          <p:nvPr/>
        </p:nvSpPr>
        <p:spPr>
          <a:xfrm rot="0">
            <a:off x="774904" y="3087043"/>
            <a:ext cx="17178282" cy="10474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Dữ liệu : </a:t>
            </a:r>
          </a:p>
          <a:p>
            <a:pPr algn="l">
              <a:lnSpc>
                <a:spcPts val="4217"/>
              </a:lnSpc>
            </a:pPr>
          </a:p>
        </p:txBody>
      </p:sp>
      <p:sp>
        <p:nvSpPr>
          <p:cNvPr name="TextBox 7" id="7"/>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8683" y="5318109"/>
            <a:ext cx="11183033" cy="2359722"/>
          </a:xfrm>
          <a:custGeom>
            <a:avLst/>
            <a:gdLst/>
            <a:ahLst/>
            <a:cxnLst/>
            <a:rect r="r" b="b" t="t" l="l"/>
            <a:pathLst>
              <a:path h="2359722" w="11183033">
                <a:moveTo>
                  <a:pt x="0" y="0"/>
                </a:moveTo>
                <a:lnTo>
                  <a:pt x="11183033" y="0"/>
                </a:lnTo>
                <a:lnTo>
                  <a:pt x="11183033" y="2359722"/>
                </a:lnTo>
                <a:lnTo>
                  <a:pt x="0" y="2359722"/>
                </a:lnTo>
                <a:lnTo>
                  <a:pt x="0" y="0"/>
                </a:lnTo>
                <a:close/>
              </a:path>
            </a:pathLst>
          </a:custGeom>
          <a:blipFill>
            <a:blip r:embed="rId4"/>
            <a:stretch>
              <a:fillRect l="0" t="0" r="0" b="0"/>
            </a:stretch>
          </a:blipFill>
        </p:spPr>
      </p:sp>
      <p:sp>
        <p:nvSpPr>
          <p:cNvPr name="TextBox 4" id="4"/>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5</a:t>
            </a:r>
          </a:p>
        </p:txBody>
      </p:sp>
      <p:sp>
        <p:nvSpPr>
          <p:cNvPr name="TextBox 5" id="5"/>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24</a:t>
            </a:r>
          </a:p>
        </p:txBody>
      </p:sp>
      <p:sp>
        <p:nvSpPr>
          <p:cNvPr name="TextBox 6" id="6"/>
          <p:cNvSpPr txBox="true"/>
          <p:nvPr/>
        </p:nvSpPr>
        <p:spPr>
          <a:xfrm rot="0">
            <a:off x="1028700" y="3518547"/>
            <a:ext cx="14159129" cy="976630"/>
          </a:xfrm>
          <a:prstGeom prst="rect">
            <a:avLst/>
          </a:prstGeom>
        </p:spPr>
        <p:txBody>
          <a:bodyPr anchor="t" rtlCol="false" tIns="0" lIns="0" bIns="0" rIns="0">
            <a:spAutoFit/>
          </a:bodyPr>
          <a:lstStyle/>
          <a:p>
            <a:pPr algn="l">
              <a:lnSpc>
                <a:spcPts val="3919"/>
              </a:lnSpc>
              <a:spcBef>
                <a:spcPct val="0"/>
              </a:spcBef>
            </a:pPr>
            <a:r>
              <a:rPr lang="en-US" sz="2799">
                <a:solidFill>
                  <a:srgbClr val="252525"/>
                </a:solidFill>
                <a:latin typeface="Arial Unicode"/>
                <a:ea typeface="Arial Unicode"/>
                <a:cs typeface="Arial Unicode"/>
                <a:sym typeface="Arial Unicode"/>
              </a:rPr>
              <a:t>Vì đây là dữ liệu dạng Time series nên ta không thể chia ngẫu nhiên được. Vậy ta sẽ chia 80% đầu là train và 20% là còn lại là val.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68627" y="4797093"/>
            <a:ext cx="10750746" cy="2447187"/>
          </a:xfrm>
          <a:custGeom>
            <a:avLst/>
            <a:gdLst/>
            <a:ahLst/>
            <a:cxnLst/>
            <a:rect r="r" b="b" t="t" l="l"/>
            <a:pathLst>
              <a:path h="2447187" w="10750746">
                <a:moveTo>
                  <a:pt x="0" y="0"/>
                </a:moveTo>
                <a:lnTo>
                  <a:pt x="10750746" y="0"/>
                </a:lnTo>
                <a:lnTo>
                  <a:pt x="10750746" y="2447187"/>
                </a:lnTo>
                <a:lnTo>
                  <a:pt x="0" y="2447187"/>
                </a:lnTo>
                <a:lnTo>
                  <a:pt x="0" y="0"/>
                </a:lnTo>
                <a:close/>
              </a:path>
            </a:pathLst>
          </a:custGeom>
          <a:blipFill>
            <a:blip r:embed="rId4"/>
            <a:stretch>
              <a:fillRect l="0" t="0" r="0" b="0"/>
            </a:stretch>
          </a:blipFill>
        </p:spPr>
      </p:sp>
      <p:sp>
        <p:nvSpPr>
          <p:cNvPr name="TextBox 4" id="4"/>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5</a:t>
            </a:r>
          </a:p>
        </p:txBody>
      </p:sp>
      <p:sp>
        <p:nvSpPr>
          <p:cNvPr name="TextBox 5" id="5"/>
          <p:cNvSpPr txBox="true"/>
          <p:nvPr/>
        </p:nvSpPr>
        <p:spPr>
          <a:xfrm rot="0">
            <a:off x="554859" y="3026321"/>
            <a:ext cx="17178282" cy="15808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Trong đề tài này đã áp dụng các phương pháp như đường trung bình động, hồi quy tuyến tính, Long short term memory, Tranfomer để dự đoán giá đóng cửa của cổ phiếu. Bằng cách sử dụng RMSE (Root Mean Squared Error) để đo lường độ chính xác của các mô hình. </a:t>
            </a:r>
          </a:p>
        </p:txBody>
      </p:sp>
      <p:sp>
        <p:nvSpPr>
          <p:cNvPr name="TextBox 6" id="6"/>
          <p:cNvSpPr txBox="true"/>
          <p:nvPr/>
        </p:nvSpPr>
        <p:spPr>
          <a:xfrm rot="0">
            <a:off x="554859" y="7377630"/>
            <a:ext cx="17178282" cy="2114229"/>
          </a:xfrm>
          <a:prstGeom prst="rect">
            <a:avLst/>
          </a:prstGeom>
        </p:spPr>
        <p:txBody>
          <a:bodyPr anchor="t" rtlCol="false" tIns="0" lIns="0" bIns="0" rIns="0">
            <a:spAutoFit/>
          </a:bodyPr>
          <a:lstStyle/>
          <a:p>
            <a:pPr algn="just">
              <a:lnSpc>
                <a:spcPts val="4217"/>
              </a:lnSpc>
            </a:pPr>
            <a:r>
              <a:rPr lang="en-US" sz="3012" spc="111">
                <a:solidFill>
                  <a:srgbClr val="252525"/>
                </a:solidFill>
                <a:latin typeface="Arial Unicode"/>
                <a:ea typeface="Arial Unicode"/>
                <a:cs typeface="Arial Unicode"/>
                <a:sym typeface="Arial Unicode"/>
              </a:rPr>
              <a:t>Trong đó: </a:t>
            </a: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n là tổng số ngày giao dịch</a:t>
            </a: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Giá thực tế : giá đóng cửa thực tế cổ phiếu vào ngày thứ i</a:t>
            </a:r>
          </a:p>
          <a:p>
            <a:pPr algn="just"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Giá dự đoán: giá đóng cửa dự đoán vào ngày thứ i</a:t>
            </a:r>
          </a:p>
        </p:txBody>
      </p:sp>
      <p:sp>
        <p:nvSpPr>
          <p:cNvPr name="TextBox 7" id="7"/>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5</a:t>
            </a:r>
          </a:p>
        </p:txBody>
      </p:sp>
      <p:grpSp>
        <p:nvGrpSpPr>
          <p:cNvPr name="Group 4" id="4"/>
          <p:cNvGrpSpPr/>
          <p:nvPr/>
        </p:nvGrpSpPr>
        <p:grpSpPr>
          <a:xfrm rot="0">
            <a:off x="4837016" y="907716"/>
            <a:ext cx="9953283" cy="1332846"/>
            <a:chOff x="0" y="0"/>
            <a:chExt cx="13271044" cy="1777128"/>
          </a:xfrm>
        </p:grpSpPr>
        <p:sp>
          <p:nvSpPr>
            <p:cNvPr name="Freeform 5" id="5"/>
            <p:cNvSpPr/>
            <p:nvPr/>
          </p:nvSpPr>
          <p:spPr>
            <a:xfrm flipH="false" flipV="false" rot="0">
              <a:off x="0" y="0"/>
              <a:ext cx="13271044" cy="1777128"/>
            </a:xfrm>
            <a:custGeom>
              <a:avLst/>
              <a:gdLst/>
              <a:ahLst/>
              <a:cxnLst/>
              <a:rect r="r" b="b" t="t" l="l"/>
              <a:pathLst>
                <a:path h="1777128" w="13271044">
                  <a:moveTo>
                    <a:pt x="0" y="0"/>
                  </a:moveTo>
                  <a:lnTo>
                    <a:pt x="13271044" y="0"/>
                  </a:lnTo>
                  <a:lnTo>
                    <a:pt x="13271044" y="1777128"/>
                  </a:lnTo>
                  <a:lnTo>
                    <a:pt x="0" y="1777128"/>
                  </a:lnTo>
                  <a:lnTo>
                    <a:pt x="0" y="0"/>
                  </a:lnTo>
                  <a:close/>
                </a:path>
              </a:pathLst>
            </a:custGeom>
            <a:blipFill>
              <a:blip r:embed="rId4">
                <a:extLst>
                  <a:ext uri="{96DAC541-7B7A-43D3-8B79-37D633B846F1}">
                    <asvg:svgBlip xmlns:asvg="http://schemas.microsoft.com/office/drawing/2016/SVG/main" r:embed="rId5"/>
                  </a:ext>
                </a:extLst>
              </a:blip>
              <a:stretch>
                <a:fillRect l="0" t="-26034" r="0" b="-26034"/>
              </a:stretch>
            </a:blipFill>
          </p:spPr>
        </p:sp>
        <p:sp>
          <p:nvSpPr>
            <p:cNvPr name="TextBox 6" id="6"/>
            <p:cNvSpPr txBox="true"/>
            <p:nvPr/>
          </p:nvSpPr>
          <p:spPr>
            <a:xfrm rot="0">
              <a:off x="743701" y="688200"/>
              <a:ext cx="11783642" cy="505502"/>
            </a:xfrm>
            <a:prstGeom prst="rect">
              <a:avLst/>
            </a:prstGeom>
          </p:spPr>
          <p:txBody>
            <a:bodyPr anchor="t" rtlCol="false" tIns="0" lIns="0" bIns="0" rIns="0">
              <a:spAutoFit/>
            </a:bodyPr>
            <a:lstStyle/>
            <a:p>
              <a:pPr algn="ctr">
                <a:lnSpc>
                  <a:spcPts val="2407"/>
                </a:lnSpc>
              </a:pPr>
              <a:r>
                <a:rPr lang="en-US" b="true" sz="3009">
                  <a:solidFill>
                    <a:srgbClr val="252525"/>
                  </a:solidFill>
                  <a:latin typeface="Lato 2 Bold"/>
                  <a:ea typeface="Lato 2 Bold"/>
                  <a:cs typeface="Lato 2 Bold"/>
                  <a:sym typeface="Lato 2 Bold"/>
                </a:rPr>
                <a:t>MÔ HÌNH DỰ ĐOÁN</a:t>
              </a:r>
            </a:p>
          </p:txBody>
        </p:sp>
      </p:grpSp>
      <p:sp>
        <p:nvSpPr>
          <p:cNvPr name="Freeform 7" id="7"/>
          <p:cNvSpPr/>
          <p:nvPr/>
        </p:nvSpPr>
        <p:spPr>
          <a:xfrm flipH="false" flipV="false" rot="0">
            <a:off x="3140992" y="4378550"/>
            <a:ext cx="12384422" cy="4798963"/>
          </a:xfrm>
          <a:custGeom>
            <a:avLst/>
            <a:gdLst/>
            <a:ahLst/>
            <a:cxnLst/>
            <a:rect r="r" b="b" t="t" l="l"/>
            <a:pathLst>
              <a:path h="4798963" w="12384422">
                <a:moveTo>
                  <a:pt x="0" y="0"/>
                </a:moveTo>
                <a:lnTo>
                  <a:pt x="12384421" y="0"/>
                </a:lnTo>
                <a:lnTo>
                  <a:pt x="12384421" y="4798964"/>
                </a:lnTo>
                <a:lnTo>
                  <a:pt x="0" y="4798964"/>
                </a:lnTo>
                <a:lnTo>
                  <a:pt x="0" y="0"/>
                </a:lnTo>
                <a:close/>
              </a:path>
            </a:pathLst>
          </a:custGeom>
          <a:blipFill>
            <a:blip r:embed="rId6"/>
            <a:stretch>
              <a:fillRect l="0" t="0" r="0" b="0"/>
            </a:stretch>
          </a:blipFill>
        </p:spPr>
      </p:sp>
      <p:sp>
        <p:nvSpPr>
          <p:cNvPr name="TextBox 8" id="8"/>
          <p:cNvSpPr txBox="true"/>
          <p:nvPr/>
        </p:nvSpPr>
        <p:spPr>
          <a:xfrm rot="0">
            <a:off x="554859" y="3026321"/>
            <a:ext cx="17178282" cy="5140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Linear Regression : </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5</a:t>
            </a:r>
          </a:p>
        </p:txBody>
      </p:sp>
      <p:grpSp>
        <p:nvGrpSpPr>
          <p:cNvPr name="Group 4" id="4"/>
          <p:cNvGrpSpPr/>
          <p:nvPr/>
        </p:nvGrpSpPr>
        <p:grpSpPr>
          <a:xfrm rot="0">
            <a:off x="4837016" y="907716"/>
            <a:ext cx="9953283" cy="1332846"/>
            <a:chOff x="0" y="0"/>
            <a:chExt cx="13271044" cy="1777128"/>
          </a:xfrm>
        </p:grpSpPr>
        <p:sp>
          <p:nvSpPr>
            <p:cNvPr name="Freeform 5" id="5"/>
            <p:cNvSpPr/>
            <p:nvPr/>
          </p:nvSpPr>
          <p:spPr>
            <a:xfrm flipH="false" flipV="false" rot="0">
              <a:off x="0" y="0"/>
              <a:ext cx="13271044" cy="1777128"/>
            </a:xfrm>
            <a:custGeom>
              <a:avLst/>
              <a:gdLst/>
              <a:ahLst/>
              <a:cxnLst/>
              <a:rect r="r" b="b" t="t" l="l"/>
              <a:pathLst>
                <a:path h="1777128" w="13271044">
                  <a:moveTo>
                    <a:pt x="0" y="0"/>
                  </a:moveTo>
                  <a:lnTo>
                    <a:pt x="13271044" y="0"/>
                  </a:lnTo>
                  <a:lnTo>
                    <a:pt x="13271044" y="1777128"/>
                  </a:lnTo>
                  <a:lnTo>
                    <a:pt x="0" y="1777128"/>
                  </a:lnTo>
                  <a:lnTo>
                    <a:pt x="0" y="0"/>
                  </a:lnTo>
                  <a:close/>
                </a:path>
              </a:pathLst>
            </a:custGeom>
            <a:blipFill>
              <a:blip r:embed="rId4">
                <a:extLst>
                  <a:ext uri="{96DAC541-7B7A-43D3-8B79-37D633B846F1}">
                    <asvg:svgBlip xmlns:asvg="http://schemas.microsoft.com/office/drawing/2016/SVG/main" r:embed="rId5"/>
                  </a:ext>
                </a:extLst>
              </a:blip>
              <a:stretch>
                <a:fillRect l="0" t="-26034" r="0" b="-26034"/>
              </a:stretch>
            </a:blipFill>
          </p:spPr>
        </p:sp>
        <p:sp>
          <p:nvSpPr>
            <p:cNvPr name="TextBox 6" id="6"/>
            <p:cNvSpPr txBox="true"/>
            <p:nvPr/>
          </p:nvSpPr>
          <p:spPr>
            <a:xfrm rot="0">
              <a:off x="743701" y="688200"/>
              <a:ext cx="11783642" cy="505502"/>
            </a:xfrm>
            <a:prstGeom prst="rect">
              <a:avLst/>
            </a:prstGeom>
          </p:spPr>
          <p:txBody>
            <a:bodyPr anchor="t" rtlCol="false" tIns="0" lIns="0" bIns="0" rIns="0">
              <a:spAutoFit/>
            </a:bodyPr>
            <a:lstStyle/>
            <a:p>
              <a:pPr algn="ctr">
                <a:lnSpc>
                  <a:spcPts val="2407"/>
                </a:lnSpc>
              </a:pPr>
              <a:r>
                <a:rPr lang="en-US" b="true" sz="3009">
                  <a:solidFill>
                    <a:srgbClr val="252525"/>
                  </a:solidFill>
                  <a:latin typeface="Lato 2 Bold"/>
                  <a:ea typeface="Lato 2 Bold"/>
                  <a:cs typeface="Lato 2 Bold"/>
                  <a:sym typeface="Lato 2 Bold"/>
                </a:rPr>
                <a:t>MÔ HÌNH DỰ ĐOÁN</a:t>
              </a:r>
            </a:p>
          </p:txBody>
        </p:sp>
      </p:grpSp>
      <p:graphicFrame>
        <p:nvGraphicFramePr>
          <p:cNvPr name="Table 7" id="7"/>
          <p:cNvGraphicFramePr>
            <a:graphicFrameLocks noGrp="true"/>
          </p:cNvGraphicFramePr>
          <p:nvPr/>
        </p:nvGraphicFramePr>
        <p:xfrm>
          <a:off x="4095391" y="2710563"/>
          <a:ext cx="10097219" cy="7071217"/>
        </p:xfrm>
        <a:graphic>
          <a:graphicData uri="http://schemas.openxmlformats.org/drawingml/2006/table">
            <a:tbl>
              <a:tblPr/>
              <a:tblGrid>
                <a:gridCol w="3827558"/>
                <a:gridCol w="3156478"/>
                <a:gridCol w="3113183"/>
              </a:tblGrid>
              <a:tr h="1379030">
                <a:tc>
                  <a:txBody>
                    <a:bodyPr anchor="t" rtlCol="false"/>
                    <a:lstStyle/>
                    <a:p>
                      <a:pPr algn="l">
                        <a:lnSpc>
                          <a:spcPts val="3499"/>
                        </a:lnSpc>
                        <a:defRPr/>
                      </a:pPr>
                      <a:r>
                        <a:rPr lang="en-US" sz="2499">
                          <a:solidFill>
                            <a:srgbClr val="000000"/>
                          </a:solidFill>
                          <a:latin typeface="Lato 2"/>
                          <a:ea typeface="Lato 2"/>
                          <a:cs typeface="Lato 2"/>
                          <a:sym typeface="Lato 2"/>
                        </a:rPr>
                        <a:t>Mô hình/Phương pháp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RMSE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Tỉ lệ sai số</a:t>
                      </a:r>
                      <a:endParaRPr lang="en-US" sz="1100"/>
                    </a:p>
                    <a:p>
                      <a:pPr algn="ctr">
                        <a:lnSpc>
                          <a:spcPts val="3499"/>
                        </a:lnSpc>
                      </a:pPr>
                      <a:r>
                        <a:rPr lang="en-US" sz="2499">
                          <a:solidFill>
                            <a:srgbClr val="000000"/>
                          </a:solidFill>
                          <a:latin typeface="Lato 2"/>
                          <a:ea typeface="Lato 2"/>
                          <a:cs typeface="Lato 2"/>
                          <a:sym typeface="Lato 2"/>
                        </a:rPr>
                        <a:t>trung bình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9554">
                <a:tc>
                  <a:txBody>
                    <a:bodyPr anchor="t" rtlCol="false"/>
                    <a:lstStyle/>
                    <a:p>
                      <a:pPr algn="l">
                        <a:lnSpc>
                          <a:spcPts val="3499"/>
                        </a:lnSpc>
                        <a:defRPr/>
                      </a:pPr>
                      <a:r>
                        <a:rPr lang="en-US" sz="2499">
                          <a:solidFill>
                            <a:srgbClr val="000000"/>
                          </a:solidFill>
                          <a:latin typeface="Lato 2"/>
                          <a:ea typeface="Lato 2"/>
                          <a:cs typeface="Lato 2"/>
                          <a:sym typeface="Lato 2"/>
                        </a:rPr>
                        <a:t>Dự báo trung bình động (Forecasting moving average)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3544.87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31.08%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9030">
                <a:tc>
                  <a:txBody>
                    <a:bodyPr anchor="t" rtlCol="false"/>
                    <a:lstStyle/>
                    <a:p>
                      <a:pPr algn="l">
                        <a:lnSpc>
                          <a:spcPts val="3499"/>
                        </a:lnSpc>
                        <a:defRPr/>
                      </a:pPr>
                      <a:r>
                        <a:rPr lang="en-US" sz="2499">
                          <a:solidFill>
                            <a:srgbClr val="000000"/>
                          </a:solidFill>
                          <a:latin typeface="Lato 2"/>
                          <a:ea typeface="Lato 2"/>
                          <a:cs typeface="Lato 2"/>
                          <a:sym typeface="Lato 2"/>
                        </a:rPr>
                        <a:t>Hồi qui tuyến tính </a:t>
                      </a:r>
                      <a:endParaRPr lang="en-US" sz="1100"/>
                    </a:p>
                    <a:p>
                      <a:pPr algn="l">
                        <a:lnSpc>
                          <a:spcPts val="3499"/>
                        </a:lnSpc>
                      </a:pPr>
                      <a:r>
                        <a:rPr lang="en-US" sz="2499">
                          <a:solidFill>
                            <a:srgbClr val="000000"/>
                          </a:solidFill>
                          <a:latin typeface="Lato 2"/>
                          <a:ea typeface="Lato 2"/>
                          <a:cs typeface="Lato 2"/>
                          <a:sym typeface="Lato 2"/>
                        </a:rPr>
                        <a:t>(Linear Regression)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139.53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1.22%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9030">
                <a:tc>
                  <a:txBody>
                    <a:bodyPr anchor="t" rtlCol="false"/>
                    <a:lstStyle/>
                    <a:p>
                      <a:pPr algn="l">
                        <a:lnSpc>
                          <a:spcPts val="3499"/>
                        </a:lnSpc>
                        <a:defRPr/>
                      </a:pPr>
                      <a:r>
                        <a:rPr lang="en-US" sz="2499">
                          <a:solidFill>
                            <a:srgbClr val="000000"/>
                          </a:solidFill>
                          <a:latin typeface="Lato 2"/>
                          <a:ea typeface="Lato 2"/>
                          <a:cs typeface="Lato 2"/>
                          <a:sym typeface="Lato 2"/>
                        </a:rPr>
                        <a:t>Long short-term memory (LSTM)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390.17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1"/>
                          <a:ea typeface="Lato 1"/>
                          <a:cs typeface="Lato 1"/>
                          <a:sym typeface="Lato 1"/>
                        </a:rPr>
                        <a:t>3.42%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14572">
                <a:tc>
                  <a:txBody>
                    <a:bodyPr anchor="t" rtlCol="false"/>
                    <a:lstStyle/>
                    <a:p>
                      <a:pPr algn="l">
                        <a:lnSpc>
                          <a:spcPts val="3499"/>
                        </a:lnSpc>
                        <a:defRPr/>
                      </a:pPr>
                      <a:r>
                        <a:rPr lang="en-US" sz="2499">
                          <a:solidFill>
                            <a:srgbClr val="000000"/>
                          </a:solidFill>
                          <a:latin typeface="Lato 2"/>
                          <a:ea typeface="Lato 2"/>
                          <a:cs typeface="Lato 2"/>
                          <a:sym typeface="Lato 2"/>
                        </a:rPr>
                        <a:t>Tranfomer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2626.68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Lato 2"/>
                          <a:ea typeface="Lato 2"/>
                          <a:cs typeface="Lato 2"/>
                          <a:sym typeface="Lato 2"/>
                        </a:rPr>
                        <a:t>23.03%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1617822" y="-653931"/>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5280" y="937234"/>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5</a:t>
            </a:r>
          </a:p>
        </p:txBody>
      </p:sp>
      <p:grpSp>
        <p:nvGrpSpPr>
          <p:cNvPr name="Group 4" id="4"/>
          <p:cNvGrpSpPr/>
          <p:nvPr/>
        </p:nvGrpSpPr>
        <p:grpSpPr>
          <a:xfrm rot="0">
            <a:off x="4837016" y="907716"/>
            <a:ext cx="9953283" cy="1332846"/>
            <a:chOff x="0" y="0"/>
            <a:chExt cx="13271044" cy="1777128"/>
          </a:xfrm>
        </p:grpSpPr>
        <p:sp>
          <p:nvSpPr>
            <p:cNvPr name="Freeform 5" id="5"/>
            <p:cNvSpPr/>
            <p:nvPr/>
          </p:nvSpPr>
          <p:spPr>
            <a:xfrm flipH="false" flipV="false" rot="0">
              <a:off x="0" y="0"/>
              <a:ext cx="13271044" cy="1777128"/>
            </a:xfrm>
            <a:custGeom>
              <a:avLst/>
              <a:gdLst/>
              <a:ahLst/>
              <a:cxnLst/>
              <a:rect r="r" b="b" t="t" l="l"/>
              <a:pathLst>
                <a:path h="1777128" w="13271044">
                  <a:moveTo>
                    <a:pt x="0" y="0"/>
                  </a:moveTo>
                  <a:lnTo>
                    <a:pt x="13271044" y="0"/>
                  </a:lnTo>
                  <a:lnTo>
                    <a:pt x="13271044" y="1777128"/>
                  </a:lnTo>
                  <a:lnTo>
                    <a:pt x="0" y="1777128"/>
                  </a:lnTo>
                  <a:lnTo>
                    <a:pt x="0" y="0"/>
                  </a:lnTo>
                  <a:close/>
                </a:path>
              </a:pathLst>
            </a:custGeom>
            <a:blipFill>
              <a:blip r:embed="rId4">
                <a:extLst>
                  <a:ext uri="{96DAC541-7B7A-43D3-8B79-37D633B846F1}">
                    <asvg:svgBlip xmlns:asvg="http://schemas.microsoft.com/office/drawing/2016/SVG/main" r:embed="rId5"/>
                  </a:ext>
                </a:extLst>
              </a:blip>
              <a:stretch>
                <a:fillRect l="0" t="-26034" r="0" b="-26034"/>
              </a:stretch>
            </a:blipFill>
          </p:spPr>
        </p:sp>
        <p:sp>
          <p:nvSpPr>
            <p:cNvPr name="TextBox 6" id="6"/>
            <p:cNvSpPr txBox="true"/>
            <p:nvPr/>
          </p:nvSpPr>
          <p:spPr>
            <a:xfrm rot="0">
              <a:off x="743701" y="688200"/>
              <a:ext cx="11783642" cy="505502"/>
            </a:xfrm>
            <a:prstGeom prst="rect">
              <a:avLst/>
            </a:prstGeom>
          </p:spPr>
          <p:txBody>
            <a:bodyPr anchor="t" rtlCol="false" tIns="0" lIns="0" bIns="0" rIns="0">
              <a:spAutoFit/>
            </a:bodyPr>
            <a:lstStyle/>
            <a:p>
              <a:pPr algn="ctr">
                <a:lnSpc>
                  <a:spcPts val="2407"/>
                </a:lnSpc>
              </a:pPr>
              <a:r>
                <a:rPr lang="en-US" b="true" sz="3009">
                  <a:solidFill>
                    <a:srgbClr val="252525"/>
                  </a:solidFill>
                  <a:latin typeface="Lato 2 Bold"/>
                  <a:ea typeface="Lato 2 Bold"/>
                  <a:cs typeface="Lato 2 Bold"/>
                  <a:sym typeface="Lato 2 Bold"/>
                </a:rPr>
                <a:t>MÔ HÌNH DỰ ĐOÁN</a:t>
              </a:r>
            </a:p>
          </p:txBody>
        </p:sp>
      </p:grpSp>
      <p:sp>
        <p:nvSpPr>
          <p:cNvPr name="Freeform 7" id="7"/>
          <p:cNvSpPr/>
          <p:nvPr/>
        </p:nvSpPr>
        <p:spPr>
          <a:xfrm flipH="false" flipV="false" rot="0">
            <a:off x="3317181" y="4073886"/>
            <a:ext cx="12103348" cy="4705177"/>
          </a:xfrm>
          <a:custGeom>
            <a:avLst/>
            <a:gdLst/>
            <a:ahLst/>
            <a:cxnLst/>
            <a:rect r="r" b="b" t="t" l="l"/>
            <a:pathLst>
              <a:path h="4705177" w="12103348">
                <a:moveTo>
                  <a:pt x="0" y="0"/>
                </a:moveTo>
                <a:lnTo>
                  <a:pt x="12103348" y="0"/>
                </a:lnTo>
                <a:lnTo>
                  <a:pt x="12103348" y="4705177"/>
                </a:lnTo>
                <a:lnTo>
                  <a:pt x="0" y="4705177"/>
                </a:lnTo>
                <a:lnTo>
                  <a:pt x="0" y="0"/>
                </a:lnTo>
                <a:close/>
              </a:path>
            </a:pathLst>
          </a:custGeom>
          <a:blipFill>
            <a:blip r:embed="rId6"/>
            <a:stretch>
              <a:fillRect l="0" t="0" r="0" b="0"/>
            </a:stretch>
          </a:blipFill>
        </p:spPr>
      </p:sp>
      <p:sp>
        <p:nvSpPr>
          <p:cNvPr name="TextBox 8" id="8"/>
          <p:cNvSpPr txBox="true"/>
          <p:nvPr/>
        </p:nvSpPr>
        <p:spPr>
          <a:xfrm rot="0">
            <a:off x="554859" y="3026321"/>
            <a:ext cx="17178282" cy="1580829"/>
          </a:xfrm>
          <a:prstGeom prst="rect">
            <a:avLst/>
          </a:prstGeom>
        </p:spPr>
        <p:txBody>
          <a:bodyPr anchor="t" rtlCol="false" tIns="0" lIns="0" bIns="0" rIns="0">
            <a:spAutoFit/>
          </a:bodyPr>
          <a:lstStyle/>
          <a:p>
            <a:pPr algn="just">
              <a:lnSpc>
                <a:spcPts val="4217"/>
              </a:lnSpc>
            </a:pPr>
            <a:r>
              <a:rPr lang="en-US" sz="3012" spc="111">
                <a:solidFill>
                  <a:srgbClr val="252525"/>
                </a:solidFill>
                <a:latin typeface="Arial Unicode"/>
                <a:ea typeface="Arial Unicode"/>
                <a:cs typeface="Arial Unicode"/>
                <a:sym typeface="Arial Unicode"/>
              </a:rPr>
              <a:t>Long short term memory :</a:t>
            </a:r>
          </a:p>
          <a:p>
            <a:pPr algn="just">
              <a:lnSpc>
                <a:spcPts val="4217"/>
              </a:lnSpc>
            </a:pPr>
          </a:p>
          <a:p>
            <a:pPr algn="just">
              <a:lnSpc>
                <a:spcPts val="4217"/>
              </a:lnSpc>
            </a:pP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TextBox 2" id="2"/>
          <p:cNvSpPr txBox="true"/>
          <p:nvPr/>
        </p:nvSpPr>
        <p:spPr>
          <a:xfrm rot="0">
            <a:off x="2754150" y="4391484"/>
            <a:ext cx="12779699" cy="1967293"/>
          </a:xfrm>
          <a:prstGeom prst="rect">
            <a:avLst/>
          </a:prstGeom>
        </p:spPr>
        <p:txBody>
          <a:bodyPr anchor="t" rtlCol="false" tIns="0" lIns="0" bIns="0" rIns="0">
            <a:spAutoFit/>
          </a:bodyPr>
          <a:lstStyle/>
          <a:p>
            <a:pPr algn="ctr">
              <a:lnSpc>
                <a:spcPts val="12435"/>
              </a:lnSpc>
            </a:pPr>
            <a:r>
              <a:rPr lang="en-US" b="true" sz="15544">
                <a:solidFill>
                  <a:srgbClr val="252525"/>
                </a:solidFill>
                <a:latin typeface="The Seasons Bold"/>
                <a:ea typeface="The Seasons Bold"/>
                <a:cs typeface="The Seasons Bold"/>
                <a:sym typeface="The Seasons Bold"/>
              </a:rPr>
              <a:t>THANK YOU</a:t>
            </a:r>
          </a:p>
        </p:txBody>
      </p:sp>
      <p:sp>
        <p:nvSpPr>
          <p:cNvPr name="Freeform 3" id="3"/>
          <p:cNvSpPr/>
          <p:nvPr/>
        </p:nvSpPr>
        <p:spPr>
          <a:xfrm flipH="false" flipV="false" rot="0">
            <a:off x="14843702" y="6842702"/>
            <a:ext cx="3444298" cy="3444298"/>
          </a:xfrm>
          <a:custGeom>
            <a:avLst/>
            <a:gdLst/>
            <a:ahLst/>
            <a:cxnLst/>
            <a:rect r="r" b="b" t="t" l="l"/>
            <a:pathLst>
              <a:path h="3444298" w="3444298">
                <a:moveTo>
                  <a:pt x="0" y="0"/>
                </a:moveTo>
                <a:lnTo>
                  <a:pt x="3444298" y="0"/>
                </a:lnTo>
                <a:lnTo>
                  <a:pt x="3444298" y="3444298"/>
                </a:lnTo>
                <a:lnTo>
                  <a:pt x="0" y="3444298"/>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3444298" cy="3444298"/>
          </a:xfrm>
          <a:custGeom>
            <a:avLst/>
            <a:gdLst/>
            <a:ahLst/>
            <a:cxnLst/>
            <a:rect r="r" b="b" t="t" l="l"/>
            <a:pathLst>
              <a:path h="3444298" w="3444298">
                <a:moveTo>
                  <a:pt x="0" y="0"/>
                </a:moveTo>
                <a:lnTo>
                  <a:pt x="3444298" y="0"/>
                </a:lnTo>
                <a:lnTo>
                  <a:pt x="3444298" y="3444298"/>
                </a:lnTo>
                <a:lnTo>
                  <a:pt x="0" y="3444298"/>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00999" y="8799851"/>
            <a:ext cx="4202452" cy="916899"/>
          </a:xfrm>
          <a:custGeom>
            <a:avLst/>
            <a:gdLst/>
            <a:ahLst/>
            <a:cxnLst/>
            <a:rect r="r" b="b" t="t" l="l"/>
            <a:pathLst>
              <a:path h="916899" w="4202452">
                <a:moveTo>
                  <a:pt x="0" y="0"/>
                </a:moveTo>
                <a:lnTo>
                  <a:pt x="4202452" y="0"/>
                </a:lnTo>
                <a:lnTo>
                  <a:pt x="4202452" y="916898"/>
                </a:lnTo>
                <a:lnTo>
                  <a:pt x="0" y="916898"/>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28700" y="570251"/>
            <a:ext cx="4202452" cy="916899"/>
          </a:xfrm>
          <a:custGeom>
            <a:avLst/>
            <a:gdLst/>
            <a:ahLst/>
            <a:cxnLst/>
            <a:rect r="r" b="b" t="t" l="l"/>
            <a:pathLst>
              <a:path h="916899" w="4202452">
                <a:moveTo>
                  <a:pt x="4202452" y="0"/>
                </a:moveTo>
                <a:lnTo>
                  <a:pt x="0" y="0"/>
                </a:lnTo>
                <a:lnTo>
                  <a:pt x="0" y="916898"/>
                </a:lnTo>
                <a:lnTo>
                  <a:pt x="4202452" y="916898"/>
                </a:lnTo>
                <a:lnTo>
                  <a:pt x="4202452"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33820" y="3565964"/>
            <a:ext cx="1820360" cy="2796643"/>
          </a:xfrm>
          <a:custGeom>
            <a:avLst/>
            <a:gdLst/>
            <a:ahLst/>
            <a:cxnLst/>
            <a:rect r="r" b="b" t="t" l="l"/>
            <a:pathLst>
              <a:path h="2796643" w="1820360">
                <a:moveTo>
                  <a:pt x="0" y="0"/>
                </a:moveTo>
                <a:lnTo>
                  <a:pt x="1820360" y="0"/>
                </a:lnTo>
                <a:lnTo>
                  <a:pt x="1820360" y="2796643"/>
                </a:lnTo>
                <a:lnTo>
                  <a:pt x="0" y="2796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10231" y="2290249"/>
            <a:ext cx="13701460" cy="580390"/>
          </a:xfrm>
          <a:prstGeom prst="rect">
            <a:avLst/>
          </a:prstGeom>
        </p:spPr>
        <p:txBody>
          <a:bodyPr anchor="t" rtlCol="false" tIns="0" lIns="0" bIns="0" rIns="0">
            <a:spAutoFit/>
          </a:bodyPr>
          <a:lstStyle/>
          <a:p>
            <a:pPr algn="ctr">
              <a:lnSpc>
                <a:spcPts val="4759"/>
              </a:lnSpc>
            </a:pPr>
            <a:r>
              <a:rPr lang="en-US" sz="3399" spc="125">
                <a:solidFill>
                  <a:srgbClr val="252525"/>
                </a:solidFill>
                <a:latin typeface="Atkinson Hyperlegible"/>
                <a:ea typeface="Atkinson Hyperlegible"/>
                <a:cs typeface="Atkinson Hyperlegible"/>
                <a:sym typeface="Atkinson Hyperlegible"/>
              </a:rPr>
              <a:t>LÝ DO CHỌN ĐỀ TÀI?</a:t>
            </a:r>
          </a:p>
        </p:txBody>
      </p:sp>
      <p:sp>
        <p:nvSpPr>
          <p:cNvPr name="TextBox 6" id="6"/>
          <p:cNvSpPr txBox="true"/>
          <p:nvPr/>
        </p:nvSpPr>
        <p:spPr>
          <a:xfrm rot="0">
            <a:off x="2999625" y="790570"/>
            <a:ext cx="12288749" cy="695335"/>
          </a:xfrm>
          <a:prstGeom prst="rect">
            <a:avLst/>
          </a:prstGeom>
        </p:spPr>
        <p:txBody>
          <a:bodyPr anchor="t" rtlCol="false" tIns="0" lIns="0" bIns="0" rIns="0">
            <a:spAutoFit/>
          </a:bodyPr>
          <a:lstStyle/>
          <a:p>
            <a:pPr algn="ctr">
              <a:lnSpc>
                <a:spcPts val="4800"/>
              </a:lnSpc>
            </a:pPr>
            <a:r>
              <a:rPr lang="en-US" b="true" sz="6000">
                <a:solidFill>
                  <a:srgbClr val="252525"/>
                </a:solidFill>
                <a:latin typeface="Lato 2 Bold"/>
                <a:ea typeface="Lato 2 Bold"/>
                <a:cs typeface="Lato 2 Bold"/>
                <a:sym typeface="Lato 2 Bold"/>
              </a:rPr>
              <a:t>CHƯƠNG 1: MỞ ĐẦU</a:t>
            </a:r>
          </a:p>
        </p:txBody>
      </p:sp>
      <p:sp>
        <p:nvSpPr>
          <p:cNvPr name="TextBox 7" id="7"/>
          <p:cNvSpPr txBox="true"/>
          <p:nvPr/>
        </p:nvSpPr>
        <p:spPr>
          <a:xfrm rot="0">
            <a:off x="2410231" y="6979971"/>
            <a:ext cx="13467539" cy="1543127"/>
          </a:xfrm>
          <a:prstGeom prst="rect">
            <a:avLst/>
          </a:prstGeom>
        </p:spPr>
        <p:txBody>
          <a:bodyPr anchor="t" rtlCol="false" tIns="0" lIns="0" bIns="0" rIns="0">
            <a:spAutoFit/>
          </a:bodyPr>
          <a:lstStyle/>
          <a:p>
            <a:pPr algn="ctr">
              <a:lnSpc>
                <a:spcPts val="6295"/>
              </a:lnSpc>
              <a:spcBef>
                <a:spcPct val="0"/>
              </a:spcBef>
            </a:pPr>
            <a:r>
              <a:rPr lang="en-US" b="true" sz="4496">
                <a:solidFill>
                  <a:srgbClr val="252525"/>
                </a:solidFill>
                <a:latin typeface="Atkinson Hyperlegible Bold"/>
                <a:ea typeface="Atkinson Hyperlegible Bold"/>
                <a:cs typeface="Atkinson Hyperlegible Bold"/>
                <a:sym typeface="Atkinson Hyperlegible Bold"/>
              </a:rPr>
              <a:t>PHÂN TÍCH VÀ DỰ ĐOÁN THỊ TRƯỜNG CỔ PHIẾU VIỆT NAM</a:t>
            </a:r>
          </a:p>
        </p:txBody>
      </p:sp>
      <p:sp>
        <p:nvSpPr>
          <p:cNvPr name="TextBox 8" id="8"/>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93270" y="2014146"/>
            <a:ext cx="13701460" cy="580390"/>
          </a:xfrm>
          <a:prstGeom prst="rect">
            <a:avLst/>
          </a:prstGeom>
        </p:spPr>
        <p:txBody>
          <a:bodyPr anchor="t" rtlCol="false" tIns="0" lIns="0" bIns="0" rIns="0">
            <a:spAutoFit/>
          </a:bodyPr>
          <a:lstStyle/>
          <a:p>
            <a:pPr algn="ctr">
              <a:lnSpc>
                <a:spcPts val="4759"/>
              </a:lnSpc>
            </a:pPr>
            <a:r>
              <a:rPr lang="en-US" sz="3399" spc="125">
                <a:solidFill>
                  <a:srgbClr val="252525"/>
                </a:solidFill>
                <a:latin typeface="Atkinson Hyperlegible"/>
                <a:ea typeface="Atkinson Hyperlegible"/>
                <a:cs typeface="Atkinson Hyperlegible"/>
                <a:sym typeface="Atkinson Hyperlegible"/>
              </a:rPr>
              <a:t>MỤC TIÊU NGHIÊN CỨU</a:t>
            </a:r>
          </a:p>
        </p:txBody>
      </p:sp>
      <p:sp>
        <p:nvSpPr>
          <p:cNvPr name="TextBox 5" id="5"/>
          <p:cNvSpPr txBox="true"/>
          <p:nvPr/>
        </p:nvSpPr>
        <p:spPr>
          <a:xfrm rot="0">
            <a:off x="2999625" y="790570"/>
            <a:ext cx="12288749" cy="695335"/>
          </a:xfrm>
          <a:prstGeom prst="rect">
            <a:avLst/>
          </a:prstGeom>
        </p:spPr>
        <p:txBody>
          <a:bodyPr anchor="t" rtlCol="false" tIns="0" lIns="0" bIns="0" rIns="0">
            <a:spAutoFit/>
          </a:bodyPr>
          <a:lstStyle/>
          <a:p>
            <a:pPr algn="ctr">
              <a:lnSpc>
                <a:spcPts val="4800"/>
              </a:lnSpc>
            </a:pPr>
            <a:r>
              <a:rPr lang="en-US" b="true" sz="6000">
                <a:solidFill>
                  <a:srgbClr val="252525"/>
                </a:solidFill>
                <a:latin typeface="Lato 2 Bold"/>
                <a:ea typeface="Lato 2 Bold"/>
                <a:cs typeface="Lato 2 Bold"/>
                <a:sym typeface="Lato 2 Bold"/>
              </a:rPr>
              <a:t>CHƯƠNG 2: TỔNG QUAN ĐỀ TÀI</a:t>
            </a:r>
          </a:p>
        </p:txBody>
      </p:sp>
      <p:sp>
        <p:nvSpPr>
          <p:cNvPr name="TextBox 6" id="6"/>
          <p:cNvSpPr txBox="true"/>
          <p:nvPr/>
        </p:nvSpPr>
        <p:spPr>
          <a:xfrm rot="0">
            <a:off x="1255704" y="2932557"/>
            <a:ext cx="16325491" cy="2501265"/>
          </a:xfrm>
          <a:prstGeom prst="rect">
            <a:avLst/>
          </a:prstGeom>
        </p:spPr>
        <p:txBody>
          <a:bodyPr anchor="t" rtlCol="false" tIns="0" lIns="0" bIns="0" rIns="0">
            <a:spAutoFit/>
          </a:bodyPr>
          <a:lstStyle/>
          <a:p>
            <a:pPr algn="l">
              <a:lnSpc>
                <a:spcPts val="3359"/>
              </a:lnSpc>
            </a:pPr>
            <a:r>
              <a:rPr lang="en-US" sz="2400">
                <a:solidFill>
                  <a:srgbClr val="252525"/>
                </a:solidFill>
                <a:latin typeface="Arial Unicode"/>
                <a:ea typeface="Arial Unicode"/>
                <a:cs typeface="Arial Unicode"/>
                <a:sym typeface="Arial Unicode"/>
              </a:rPr>
              <a:t>Mục đích nghiên cứu của khóa luận nhằm mục đích tổng hợp các mô hình có hiệu quả tối ưu nhất trong việc dự đoán giá đóng cửa cổ phiếu, để từ đó lựa chọn ra mô hình phù hợp nhất. Đề tài tập trung áp dụng phân tích cơ bản để đánh giá giá trị nội tại của cổ phiếu thông qua các chỉ số tài chính kết hợp với phân tích kỹ thuật nhằm nhận diện xu hướng giá và các tín hiệu giao dịch. Đồng thời nêu lên những khó khăn trong phân tích và định giá giá đóng cửa trên thị trường để từ đó đưa ra những giải pháp, kiến nghị giúp cho việc phân tích, định giá chính xác và thuận lợi hơn. </a:t>
            </a:r>
          </a:p>
          <a:p>
            <a:pPr algn="l">
              <a:lnSpc>
                <a:spcPts val="3359"/>
              </a:lnSpc>
              <a:spcBef>
                <a:spcPct val="0"/>
              </a:spcBef>
            </a:pPr>
          </a:p>
        </p:txBody>
      </p:sp>
      <p:sp>
        <p:nvSpPr>
          <p:cNvPr name="TextBox 7" id="7"/>
          <p:cNvSpPr txBox="true"/>
          <p:nvPr/>
        </p:nvSpPr>
        <p:spPr>
          <a:xfrm rot="0">
            <a:off x="2293270" y="5771843"/>
            <a:ext cx="13701460" cy="580390"/>
          </a:xfrm>
          <a:prstGeom prst="rect">
            <a:avLst/>
          </a:prstGeom>
        </p:spPr>
        <p:txBody>
          <a:bodyPr anchor="t" rtlCol="false" tIns="0" lIns="0" bIns="0" rIns="0">
            <a:spAutoFit/>
          </a:bodyPr>
          <a:lstStyle/>
          <a:p>
            <a:pPr algn="ctr">
              <a:lnSpc>
                <a:spcPts val="4759"/>
              </a:lnSpc>
            </a:pPr>
            <a:r>
              <a:rPr lang="en-US" sz="3399" spc="125">
                <a:solidFill>
                  <a:srgbClr val="252525"/>
                </a:solidFill>
                <a:latin typeface="Atkinson Hyperlegible"/>
                <a:ea typeface="Atkinson Hyperlegible"/>
                <a:cs typeface="Atkinson Hyperlegible"/>
                <a:sym typeface="Atkinson Hyperlegible"/>
              </a:rPr>
              <a:t>PHẠM VI NGHIÊN CỨU</a:t>
            </a:r>
          </a:p>
        </p:txBody>
      </p:sp>
      <p:sp>
        <p:nvSpPr>
          <p:cNvPr name="TextBox 8" id="8"/>
          <p:cNvSpPr txBox="true"/>
          <p:nvPr/>
        </p:nvSpPr>
        <p:spPr>
          <a:xfrm rot="0">
            <a:off x="1255704" y="6560202"/>
            <a:ext cx="16325491" cy="1663065"/>
          </a:xfrm>
          <a:prstGeom prst="rect">
            <a:avLst/>
          </a:prstGeom>
        </p:spPr>
        <p:txBody>
          <a:bodyPr anchor="t" rtlCol="false" tIns="0" lIns="0" bIns="0" rIns="0">
            <a:spAutoFit/>
          </a:bodyPr>
          <a:lstStyle/>
          <a:p>
            <a:pPr algn="l">
              <a:lnSpc>
                <a:spcPts val="3359"/>
              </a:lnSpc>
            </a:pPr>
            <a:r>
              <a:rPr lang="en-US" sz="2400">
                <a:solidFill>
                  <a:srgbClr val="252525"/>
                </a:solidFill>
                <a:latin typeface="Arial Unicode"/>
                <a:ea typeface="Arial Unicode"/>
                <a:cs typeface="Arial Unicode"/>
                <a:sym typeface="Arial Unicode"/>
              </a:rPr>
              <a:t>Đối tượng của khóa luận là các cổ phiếu niêm yết trên thị trường chứng khoán Việt Nam. Phạm vi nghiên cứu của khóa luận tập chung vào giai đoạn từ năm 01/2023 đến 09/2024 để từ đó định giá cổ phiếu và đưa ra các khuyến nghị cho nhà đầu tư. Dữ liệu được sử dụng trong khoá luận được thu nhập từ gói thư viện vnstock của python.</a:t>
            </a:r>
          </a:p>
          <a:p>
            <a:pPr algn="l">
              <a:lnSpc>
                <a:spcPts val="3359"/>
              </a:lnSpc>
              <a:spcBef>
                <a:spcPct val="0"/>
              </a:spcBef>
            </a:pP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TextBox 2" id="2"/>
          <p:cNvSpPr txBox="true"/>
          <p:nvPr/>
        </p:nvSpPr>
        <p:spPr>
          <a:xfrm rot="0">
            <a:off x="3160894" y="676273"/>
            <a:ext cx="11966212" cy="809630"/>
          </a:xfrm>
          <a:prstGeom prst="rect">
            <a:avLst/>
          </a:prstGeom>
        </p:spPr>
        <p:txBody>
          <a:bodyPr anchor="t" rtlCol="false" tIns="0" lIns="0" bIns="0" rIns="0">
            <a:spAutoFit/>
          </a:bodyPr>
          <a:lstStyle/>
          <a:p>
            <a:pPr algn="ctr">
              <a:lnSpc>
                <a:spcPts val="6000"/>
              </a:lnSpc>
            </a:pPr>
            <a:r>
              <a:rPr lang="en-US" b="true" sz="6000">
                <a:solidFill>
                  <a:srgbClr val="252525"/>
                </a:solidFill>
                <a:latin typeface="Lato 2 Bold"/>
                <a:ea typeface="Lato 2 Bold"/>
                <a:cs typeface="Lato 2 Bold"/>
                <a:sym typeface="Lato 2 Bold"/>
              </a:rPr>
              <a:t>CHƯƠNG 3: PHÂN TÍCH CƠ BẢN</a:t>
            </a:r>
          </a:p>
        </p:txBody>
      </p:sp>
      <p:sp>
        <p:nvSpPr>
          <p:cNvPr name="Freeform 3" id="3"/>
          <p:cNvSpPr/>
          <p:nvPr/>
        </p:nvSpPr>
        <p:spPr>
          <a:xfrm flipH="false" flipV="false" rot="0">
            <a:off x="0" y="7775592"/>
            <a:ext cx="2511408" cy="2511408"/>
          </a:xfrm>
          <a:custGeom>
            <a:avLst/>
            <a:gdLst/>
            <a:ahLst/>
            <a:cxnLst/>
            <a:rect r="r" b="b" t="t" l="l"/>
            <a:pathLst>
              <a:path h="2511408" w="2511408">
                <a:moveTo>
                  <a:pt x="0" y="0"/>
                </a:moveTo>
                <a:lnTo>
                  <a:pt x="2511408" y="0"/>
                </a:lnTo>
                <a:lnTo>
                  <a:pt x="2511408" y="2511408"/>
                </a:lnTo>
                <a:lnTo>
                  <a:pt x="0" y="251140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992697" y="4833679"/>
            <a:ext cx="6836230" cy="2702560"/>
          </a:xfrm>
          <a:prstGeom prst="rect">
            <a:avLst/>
          </a:prstGeom>
        </p:spPr>
        <p:txBody>
          <a:bodyPr anchor="t" rtlCol="false" tIns="0" lIns="0" bIns="0" rIns="0">
            <a:spAutoFit/>
          </a:bodyPr>
          <a:lstStyle/>
          <a:p>
            <a:pPr algn="l"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Báo cáo thu nhập (Income Statement)</a:t>
            </a:r>
          </a:p>
          <a:p>
            <a:pPr algn="l"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Bảng cân đối kế toán (Balance Sheet)</a:t>
            </a:r>
          </a:p>
          <a:p>
            <a:pPr algn="l"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Dòng tiền (Cashflow)</a:t>
            </a:r>
          </a:p>
        </p:txBody>
      </p:sp>
      <p:sp>
        <p:nvSpPr>
          <p:cNvPr name="TextBox 6" id="6"/>
          <p:cNvSpPr txBox="true"/>
          <p:nvPr/>
        </p:nvSpPr>
        <p:spPr>
          <a:xfrm rot="0">
            <a:off x="1717865" y="3984811"/>
            <a:ext cx="5496469" cy="568325"/>
          </a:xfrm>
          <a:prstGeom prst="rect">
            <a:avLst/>
          </a:prstGeom>
        </p:spPr>
        <p:txBody>
          <a:bodyPr anchor="t" rtlCol="false" tIns="0" lIns="0" bIns="0" rIns="0">
            <a:spAutoFit/>
          </a:bodyPr>
          <a:lstStyle/>
          <a:p>
            <a:pPr algn="l">
              <a:lnSpc>
                <a:spcPts val="4000"/>
              </a:lnSpc>
            </a:pPr>
            <a:r>
              <a:rPr lang="en-US" sz="5000" spc="185" b="true">
                <a:solidFill>
                  <a:srgbClr val="252525"/>
                </a:solidFill>
                <a:latin typeface="Atkinson Hyperlegible Bold"/>
                <a:ea typeface="Atkinson Hyperlegible Bold"/>
                <a:cs typeface="Atkinson Hyperlegible Bold"/>
                <a:sym typeface="Atkinson Hyperlegible Bold"/>
              </a:rPr>
              <a:t>Chỉ số tài chính</a:t>
            </a:r>
          </a:p>
        </p:txBody>
      </p:sp>
      <p:sp>
        <p:nvSpPr>
          <p:cNvPr name="TextBox 7" id="7"/>
          <p:cNvSpPr txBox="true"/>
          <p:nvPr/>
        </p:nvSpPr>
        <p:spPr>
          <a:xfrm rot="0">
            <a:off x="1717865" y="4833679"/>
            <a:ext cx="6603512" cy="2159635"/>
          </a:xfrm>
          <a:prstGeom prst="rect">
            <a:avLst/>
          </a:prstGeom>
        </p:spPr>
        <p:txBody>
          <a:bodyPr anchor="t" rtlCol="false" tIns="0" lIns="0" bIns="0" rIns="0">
            <a:spAutoFit/>
          </a:bodyPr>
          <a:lstStyle/>
          <a:p>
            <a:pPr algn="just"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P/E (Price-to-Earnings Ratio)</a:t>
            </a:r>
          </a:p>
          <a:p>
            <a:pPr algn="just"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P/B (Price-to-Book Ratio)</a:t>
            </a:r>
          </a:p>
          <a:p>
            <a:pPr algn="just"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ROE (Return on Equity)</a:t>
            </a:r>
          </a:p>
          <a:p>
            <a:pPr algn="just" marL="669289" indent="-334645" lvl="1">
              <a:lnSpc>
                <a:spcPts val="4339"/>
              </a:lnSpc>
              <a:buFont typeface="Arial"/>
              <a:buChar char="•"/>
            </a:pPr>
            <a:r>
              <a:rPr lang="en-US" sz="3099" spc="114">
                <a:solidFill>
                  <a:srgbClr val="252525"/>
                </a:solidFill>
                <a:latin typeface="Atkinson Hyperlegible"/>
                <a:ea typeface="Atkinson Hyperlegible"/>
                <a:cs typeface="Atkinson Hyperlegible"/>
                <a:sym typeface="Atkinson Hyperlegible"/>
              </a:rPr>
              <a:t>ROA (Return on Assets)</a:t>
            </a:r>
          </a:p>
        </p:txBody>
      </p:sp>
      <p:sp>
        <p:nvSpPr>
          <p:cNvPr name="TextBox 8" id="8"/>
          <p:cNvSpPr txBox="true"/>
          <p:nvPr/>
        </p:nvSpPr>
        <p:spPr>
          <a:xfrm rot="0">
            <a:off x="9992697" y="3984811"/>
            <a:ext cx="5700767" cy="568325"/>
          </a:xfrm>
          <a:prstGeom prst="rect">
            <a:avLst/>
          </a:prstGeom>
        </p:spPr>
        <p:txBody>
          <a:bodyPr anchor="t" rtlCol="false" tIns="0" lIns="0" bIns="0" rIns="0">
            <a:spAutoFit/>
          </a:bodyPr>
          <a:lstStyle/>
          <a:p>
            <a:pPr algn="l">
              <a:lnSpc>
                <a:spcPts val="4000"/>
              </a:lnSpc>
            </a:pPr>
            <a:r>
              <a:rPr lang="en-US" sz="5000" spc="185" b="true">
                <a:solidFill>
                  <a:srgbClr val="252525"/>
                </a:solidFill>
                <a:latin typeface="Atkinson Hyperlegible Bold"/>
                <a:ea typeface="Atkinson Hyperlegible Bold"/>
                <a:cs typeface="Atkinson Hyperlegible Bold"/>
                <a:sym typeface="Atkinson Hyperlegible Bold"/>
              </a:rPr>
              <a:t>Báo cáo tài chính</a:t>
            </a:r>
          </a:p>
        </p:txBody>
      </p:sp>
      <p:sp>
        <p:nvSpPr>
          <p:cNvPr name="TextBox 9" id="9"/>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22955" y="2485905"/>
            <a:ext cx="10042089" cy="6647101"/>
          </a:xfrm>
          <a:custGeom>
            <a:avLst/>
            <a:gdLst/>
            <a:ahLst/>
            <a:cxnLst/>
            <a:rect r="r" b="b" t="t" l="l"/>
            <a:pathLst>
              <a:path h="6647101" w="10042089">
                <a:moveTo>
                  <a:pt x="0" y="0"/>
                </a:moveTo>
                <a:lnTo>
                  <a:pt x="10042090" y="0"/>
                </a:lnTo>
                <a:lnTo>
                  <a:pt x="10042090" y="6647101"/>
                </a:lnTo>
                <a:lnTo>
                  <a:pt x="0" y="6647101"/>
                </a:lnTo>
                <a:lnTo>
                  <a:pt x="0" y="0"/>
                </a:lnTo>
                <a:close/>
              </a:path>
            </a:pathLst>
          </a:custGeom>
          <a:blipFill>
            <a:blip r:embed="rId6"/>
            <a:stretch>
              <a:fillRect l="0" t="0" r="0" b="0"/>
            </a:stretch>
          </a:blipFill>
        </p:spPr>
      </p:sp>
      <p:sp>
        <p:nvSpPr>
          <p:cNvPr name="TextBox 5" id="5"/>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6" id="6"/>
          <p:cNvGrpSpPr/>
          <p:nvPr/>
        </p:nvGrpSpPr>
        <p:grpSpPr>
          <a:xfrm rot="0">
            <a:off x="5697378" y="596262"/>
            <a:ext cx="7315200" cy="1402011"/>
            <a:chOff x="0" y="0"/>
            <a:chExt cx="9753600" cy="1869349"/>
          </a:xfrm>
        </p:grpSpPr>
        <p:sp>
          <p:nvSpPr>
            <p:cNvPr name="Freeform 7" id="7"/>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7">
                <a:extLst>
                  <a:ext uri="{96DAC541-7B7A-43D3-8B79-37D633B846F1}">
                    <asvg:svgBlip xmlns:asvg="http://schemas.microsoft.com/office/drawing/2016/SVG/main" r:embed="rId8"/>
                  </a:ext>
                </a:extLst>
              </a:blip>
              <a:stretch>
                <a:fillRect l="0" t="-3125" r="0" b="-3125"/>
              </a:stretch>
            </a:blipFill>
          </p:spPr>
        </p:sp>
        <p:sp>
          <p:nvSpPr>
            <p:cNvPr name="TextBox 8" id="8"/>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CHỈ SỐ TÀI CHÍNH</a:t>
              </a:r>
            </a:p>
          </p:txBody>
        </p:sp>
      </p:grpSp>
      <p:sp>
        <p:nvSpPr>
          <p:cNvPr name="TextBox 9" id="9"/>
          <p:cNvSpPr txBox="true"/>
          <p:nvPr/>
        </p:nvSpPr>
        <p:spPr>
          <a:xfrm rot="0">
            <a:off x="4862296" y="9255746"/>
            <a:ext cx="8477338"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Biểu đồ các chỉ số quan trọng của cố phiếu ngân hàng MBBank</a:t>
            </a:r>
          </a:p>
        </p:txBody>
      </p:sp>
      <p:sp>
        <p:nvSpPr>
          <p:cNvPr name="TextBox 10" id="10"/>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8344086" y="3018706"/>
            <a:ext cx="8915214" cy="5562303"/>
          </a:xfrm>
          <a:custGeom>
            <a:avLst/>
            <a:gdLst/>
            <a:ahLst/>
            <a:cxnLst/>
            <a:rect r="r" b="b" t="t" l="l"/>
            <a:pathLst>
              <a:path h="5562303" w="8915214">
                <a:moveTo>
                  <a:pt x="0" y="0"/>
                </a:moveTo>
                <a:lnTo>
                  <a:pt x="8915214" y="0"/>
                </a:lnTo>
                <a:lnTo>
                  <a:pt x="8915214" y="5562303"/>
                </a:lnTo>
                <a:lnTo>
                  <a:pt x="0" y="5562303"/>
                </a:lnTo>
                <a:lnTo>
                  <a:pt x="0" y="0"/>
                </a:lnTo>
                <a:close/>
              </a:path>
            </a:pathLst>
          </a:custGeom>
          <a:blipFill>
            <a:blip r:embed="rId6"/>
            <a:stretch>
              <a:fillRect l="0" t="0" r="0" b="0"/>
            </a:stretch>
          </a:blipFill>
        </p:spPr>
      </p:sp>
      <p:sp>
        <p:nvSpPr>
          <p:cNvPr name="TextBox 8" id="8"/>
          <p:cNvSpPr txBox="true"/>
          <p:nvPr/>
        </p:nvSpPr>
        <p:spPr>
          <a:xfrm rot="0">
            <a:off x="524595" y="2961556"/>
            <a:ext cx="7428488" cy="4781229"/>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Một bảng báo cáo thu nhập thường có các thông số chính như: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Doanh thu</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Giá vốn hàng bán</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Chi phí hoạt động</a:t>
            </a:r>
          </a:p>
          <a:p>
            <a:pPr algn="l" marL="647700" indent="-323850" lvl="1">
              <a:lnSpc>
                <a:spcPts val="4200"/>
              </a:lnSpc>
              <a:buFont typeface="Arial"/>
              <a:buChar char="•"/>
            </a:pPr>
            <a:r>
              <a:rPr lang="en-US" sz="3000" spc="110">
                <a:solidFill>
                  <a:srgbClr val="252525"/>
                </a:solidFill>
                <a:latin typeface="Arial Unicode"/>
                <a:ea typeface="Arial Unicode"/>
                <a:cs typeface="Arial Unicode"/>
                <a:sym typeface="Arial Unicode"/>
              </a:rPr>
              <a:t>Thu nhập từ hoạt động kinh Doanh </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Thu nhập và chi phí khác</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Thu nhập trước thuế</a:t>
            </a:r>
          </a:p>
          <a:p>
            <a:pPr algn="l" marL="650425" indent="-325213" lvl="1">
              <a:lnSpc>
                <a:spcPts val="4217"/>
              </a:lnSpc>
              <a:spcBef>
                <a:spcPct val="0"/>
              </a:spcBef>
              <a:buFont typeface="Arial"/>
              <a:buChar char="•"/>
            </a:pPr>
            <a:r>
              <a:rPr lang="en-US" sz="3012" spc="111">
                <a:solidFill>
                  <a:srgbClr val="252525"/>
                </a:solidFill>
                <a:latin typeface="Arial Unicode"/>
                <a:ea typeface="Arial Unicode"/>
                <a:cs typeface="Arial Unicode"/>
                <a:sym typeface="Arial Unicode"/>
              </a:rPr>
              <a:t>Lợi nhuận ròng</a:t>
            </a:r>
          </a:p>
        </p:txBody>
      </p:sp>
      <p:sp>
        <p:nvSpPr>
          <p:cNvPr name="TextBox 9" id="9"/>
          <p:cNvSpPr txBox="true"/>
          <p:nvPr/>
        </p:nvSpPr>
        <p:spPr>
          <a:xfrm rot="0">
            <a:off x="9354978" y="8909051"/>
            <a:ext cx="689506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Bảng báo cáo thu nhập của MBBank</a:t>
            </a:r>
          </a:p>
        </p:txBody>
      </p:sp>
      <p:sp>
        <p:nvSpPr>
          <p:cNvPr name="Freeform 10" id="10"/>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8788089" y="2417239"/>
            <a:ext cx="7994954" cy="4083704"/>
          </a:xfrm>
          <a:custGeom>
            <a:avLst/>
            <a:gdLst/>
            <a:ahLst/>
            <a:cxnLst/>
            <a:rect r="r" b="b" t="t" l="l"/>
            <a:pathLst>
              <a:path h="4083704" w="7994954">
                <a:moveTo>
                  <a:pt x="0" y="0"/>
                </a:moveTo>
                <a:lnTo>
                  <a:pt x="7994954" y="0"/>
                </a:lnTo>
                <a:lnTo>
                  <a:pt x="7994954" y="4083704"/>
                </a:lnTo>
                <a:lnTo>
                  <a:pt x="0" y="4083704"/>
                </a:lnTo>
                <a:lnTo>
                  <a:pt x="0" y="0"/>
                </a:lnTo>
                <a:close/>
              </a:path>
            </a:pathLst>
          </a:custGeom>
          <a:blipFill>
            <a:blip r:embed="rId6"/>
            <a:stretch>
              <a:fillRect l="0" t="0" r="0" b="0"/>
            </a:stretch>
          </a:blipFill>
        </p:spPr>
      </p:sp>
      <p:sp>
        <p:nvSpPr>
          <p:cNvPr name="Freeform 8" id="8"/>
          <p:cNvSpPr/>
          <p:nvPr/>
        </p:nvSpPr>
        <p:spPr>
          <a:xfrm flipH="false" flipV="false" rot="0">
            <a:off x="8833711" y="6500943"/>
            <a:ext cx="7949332" cy="3334335"/>
          </a:xfrm>
          <a:custGeom>
            <a:avLst/>
            <a:gdLst/>
            <a:ahLst/>
            <a:cxnLst/>
            <a:rect r="r" b="b" t="t" l="l"/>
            <a:pathLst>
              <a:path h="3334335" w="7949332">
                <a:moveTo>
                  <a:pt x="0" y="0"/>
                </a:moveTo>
                <a:lnTo>
                  <a:pt x="7949332" y="0"/>
                </a:lnTo>
                <a:lnTo>
                  <a:pt x="7949332" y="3334335"/>
                </a:lnTo>
                <a:lnTo>
                  <a:pt x="0" y="3334335"/>
                </a:lnTo>
                <a:lnTo>
                  <a:pt x="0" y="0"/>
                </a:lnTo>
                <a:close/>
              </a:path>
            </a:pathLst>
          </a:custGeom>
          <a:blipFill>
            <a:blip r:embed="rId7"/>
            <a:stretch>
              <a:fillRect l="0" t="0" r="0" b="0"/>
            </a:stretch>
          </a:blipFill>
        </p:spPr>
      </p:sp>
      <p:sp>
        <p:nvSpPr>
          <p:cNvPr name="TextBox 9" id="9"/>
          <p:cNvSpPr txBox="true"/>
          <p:nvPr/>
        </p:nvSpPr>
        <p:spPr>
          <a:xfrm rot="0">
            <a:off x="1532129" y="4219516"/>
            <a:ext cx="7255960" cy="2453955"/>
          </a:xfrm>
          <a:prstGeom prst="rect">
            <a:avLst/>
          </a:prstGeom>
        </p:spPr>
        <p:txBody>
          <a:bodyPr anchor="t" rtlCol="false" tIns="0" lIns="0" bIns="0" rIns="0">
            <a:spAutoFit/>
          </a:bodyPr>
          <a:lstStyle/>
          <a:p>
            <a:pPr algn="l">
              <a:lnSpc>
                <a:spcPts val="4917"/>
              </a:lnSpc>
            </a:pPr>
            <a:r>
              <a:rPr lang="en-US" sz="3512" spc="129">
                <a:solidFill>
                  <a:srgbClr val="252525"/>
                </a:solidFill>
                <a:latin typeface="Arial Unicode"/>
                <a:ea typeface="Arial Unicode"/>
                <a:cs typeface="Arial Unicode"/>
                <a:sym typeface="Arial Unicode"/>
              </a:rPr>
              <a:t>Dữ liệu phân tích: </a:t>
            </a:r>
          </a:p>
          <a:p>
            <a:pPr algn="l" marL="758372" indent="-379186" lvl="1">
              <a:lnSpc>
                <a:spcPts val="4917"/>
              </a:lnSpc>
              <a:buFont typeface="Arial"/>
              <a:buChar char="•"/>
            </a:pPr>
            <a:r>
              <a:rPr lang="en-US" sz="3512" spc="129">
                <a:solidFill>
                  <a:srgbClr val="252525"/>
                </a:solidFill>
                <a:latin typeface="Arial Unicode"/>
                <a:ea typeface="Arial Unicode"/>
                <a:cs typeface="Arial Unicode"/>
                <a:sym typeface="Arial Unicode"/>
              </a:rPr>
              <a:t>Xu hướng tài chính.</a:t>
            </a:r>
          </a:p>
          <a:p>
            <a:pPr algn="l" marL="758372" indent="-379186" lvl="1">
              <a:lnSpc>
                <a:spcPts val="4917"/>
              </a:lnSpc>
              <a:buFont typeface="Arial"/>
              <a:buChar char="•"/>
            </a:pPr>
            <a:r>
              <a:rPr lang="en-US" sz="3512" spc="129">
                <a:solidFill>
                  <a:srgbClr val="252525"/>
                </a:solidFill>
                <a:latin typeface="Arial Unicode"/>
                <a:ea typeface="Arial Unicode"/>
                <a:cs typeface="Arial Unicode"/>
                <a:sym typeface="Arial Unicode"/>
              </a:rPr>
              <a:t>Chi phí hoạt động.</a:t>
            </a:r>
          </a:p>
          <a:p>
            <a:pPr algn="l" marL="758372" indent="-379186" lvl="1">
              <a:lnSpc>
                <a:spcPts val="4917"/>
              </a:lnSpc>
              <a:spcBef>
                <a:spcPct val="0"/>
              </a:spcBef>
              <a:buFont typeface="Arial"/>
              <a:buChar char="•"/>
            </a:pPr>
            <a:r>
              <a:rPr lang="en-US" sz="3512" spc="129">
                <a:solidFill>
                  <a:srgbClr val="252525"/>
                </a:solidFill>
                <a:latin typeface="Arial Unicode"/>
                <a:ea typeface="Arial Unicode"/>
                <a:cs typeface="Arial Unicode"/>
                <a:sym typeface="Arial Unicode"/>
              </a:rPr>
              <a:t>Lợi nhuận hoạt động</a:t>
            </a:r>
          </a:p>
        </p:txBody>
      </p:sp>
      <p:sp>
        <p:nvSpPr>
          <p:cNvPr name="Freeform 10" id="10"/>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0"/>
        </a:solidFill>
      </p:bgPr>
    </p:bg>
    <p:spTree>
      <p:nvGrpSpPr>
        <p:cNvPr id="1" name=""/>
        <p:cNvGrpSpPr/>
        <p:nvPr/>
      </p:nvGrpSpPr>
      <p:grpSpPr>
        <a:xfrm>
          <a:off x="0" y="0"/>
          <a:ext cx="0" cy="0"/>
          <a:chOff x="0" y="0"/>
          <a:chExt cx="0" cy="0"/>
        </a:xfrm>
      </p:grpSpPr>
      <p:sp>
        <p:nvSpPr>
          <p:cNvPr name="Freeform 2" id="2"/>
          <p:cNvSpPr/>
          <p:nvPr/>
        </p:nvSpPr>
        <p:spPr>
          <a:xfrm flipH="true" flipV="true" rot="0">
            <a:off x="15693464" y="0"/>
            <a:ext cx="2594536" cy="2594536"/>
          </a:xfrm>
          <a:custGeom>
            <a:avLst/>
            <a:gdLst/>
            <a:ahLst/>
            <a:cxnLst/>
            <a:rect r="r" b="b" t="t" l="l"/>
            <a:pathLst>
              <a:path h="2594536" w="2594536">
                <a:moveTo>
                  <a:pt x="2594536" y="2594536"/>
                </a:moveTo>
                <a:lnTo>
                  <a:pt x="0" y="2594536"/>
                </a:lnTo>
                <a:lnTo>
                  <a:pt x="0" y="0"/>
                </a:lnTo>
                <a:lnTo>
                  <a:pt x="2594536" y="0"/>
                </a:lnTo>
                <a:lnTo>
                  <a:pt x="2594536" y="2594536"/>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815022"/>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grpSp>
        <p:nvGrpSpPr>
          <p:cNvPr name="Group 4" id="4"/>
          <p:cNvGrpSpPr/>
          <p:nvPr/>
        </p:nvGrpSpPr>
        <p:grpSpPr>
          <a:xfrm rot="0">
            <a:off x="5697378" y="605472"/>
            <a:ext cx="7315200" cy="1402011"/>
            <a:chOff x="0" y="0"/>
            <a:chExt cx="9753600" cy="1869349"/>
          </a:xfrm>
        </p:grpSpPr>
        <p:sp>
          <p:nvSpPr>
            <p:cNvPr name="Freeform 5" id="5"/>
            <p:cNvSpPr/>
            <p:nvPr/>
          </p:nvSpPr>
          <p:spPr>
            <a:xfrm flipH="false" flipV="false" rot="0">
              <a:off x="0" y="0"/>
              <a:ext cx="9753600" cy="1869349"/>
            </a:xfrm>
            <a:custGeom>
              <a:avLst/>
              <a:gdLst/>
              <a:ahLst/>
              <a:cxnLst/>
              <a:rect r="r" b="b" t="t" l="l"/>
              <a:pathLst>
                <a:path h="1869349" w="9753600">
                  <a:moveTo>
                    <a:pt x="0" y="0"/>
                  </a:moveTo>
                  <a:lnTo>
                    <a:pt x="9753600" y="0"/>
                  </a:lnTo>
                  <a:lnTo>
                    <a:pt x="9753600" y="1869349"/>
                  </a:lnTo>
                  <a:lnTo>
                    <a:pt x="0" y="1869349"/>
                  </a:lnTo>
                  <a:lnTo>
                    <a:pt x="0" y="0"/>
                  </a:lnTo>
                  <a:close/>
                </a:path>
              </a:pathLst>
            </a:custGeom>
            <a:blipFill>
              <a:blip r:embed="rId4">
                <a:extLst>
                  <a:ext uri="{96DAC541-7B7A-43D3-8B79-37D633B846F1}">
                    <asvg:svgBlip xmlns:asvg="http://schemas.microsoft.com/office/drawing/2016/SVG/main" r:embed="rId5"/>
                  </a:ext>
                </a:extLst>
              </a:blip>
              <a:stretch>
                <a:fillRect l="0" t="-3125" r="0" b="-3125"/>
              </a:stretch>
            </a:blipFill>
          </p:spPr>
        </p:sp>
        <p:sp>
          <p:nvSpPr>
            <p:cNvPr name="TextBox 6" id="6"/>
            <p:cNvSpPr txBox="true"/>
            <p:nvPr/>
          </p:nvSpPr>
          <p:spPr>
            <a:xfrm rot="0">
              <a:off x="546585" y="609765"/>
              <a:ext cx="8660429" cy="830793"/>
            </a:xfrm>
            <a:prstGeom prst="rect">
              <a:avLst/>
            </a:prstGeom>
          </p:spPr>
          <p:txBody>
            <a:bodyPr anchor="t" rtlCol="false" tIns="0" lIns="0" bIns="0" rIns="0">
              <a:spAutoFit/>
            </a:bodyPr>
            <a:lstStyle/>
            <a:p>
              <a:pPr algn="ctr">
                <a:lnSpc>
                  <a:spcPts val="4000"/>
                </a:lnSpc>
              </a:pPr>
              <a:r>
                <a:rPr lang="en-US" b="true" sz="5000">
                  <a:solidFill>
                    <a:srgbClr val="252525"/>
                  </a:solidFill>
                  <a:latin typeface="Lato 2 Bold"/>
                  <a:ea typeface="Lato 2 Bold"/>
                  <a:cs typeface="Lato 2 Bold"/>
                  <a:sym typeface="Lato 2 Bold"/>
                </a:rPr>
                <a:t>BÁO CÁO TÀI CHÍNH</a:t>
              </a:r>
            </a:p>
          </p:txBody>
        </p:sp>
      </p:grpSp>
      <p:sp>
        <p:nvSpPr>
          <p:cNvPr name="Freeform 7" id="7"/>
          <p:cNvSpPr/>
          <p:nvPr/>
        </p:nvSpPr>
        <p:spPr>
          <a:xfrm flipH="false" flipV="false" rot="0">
            <a:off x="10144320" y="2340994"/>
            <a:ext cx="5736518" cy="6917306"/>
          </a:xfrm>
          <a:custGeom>
            <a:avLst/>
            <a:gdLst/>
            <a:ahLst/>
            <a:cxnLst/>
            <a:rect r="r" b="b" t="t" l="l"/>
            <a:pathLst>
              <a:path h="6917306" w="5736518">
                <a:moveTo>
                  <a:pt x="0" y="0"/>
                </a:moveTo>
                <a:lnTo>
                  <a:pt x="5736517" y="0"/>
                </a:lnTo>
                <a:lnTo>
                  <a:pt x="5736517" y="6917306"/>
                </a:lnTo>
                <a:lnTo>
                  <a:pt x="0" y="6917306"/>
                </a:lnTo>
                <a:lnTo>
                  <a:pt x="0" y="0"/>
                </a:lnTo>
                <a:close/>
              </a:path>
            </a:pathLst>
          </a:custGeom>
          <a:blipFill>
            <a:blip r:embed="rId6"/>
            <a:stretch>
              <a:fillRect l="0" t="0" r="0" b="0"/>
            </a:stretch>
          </a:blipFill>
        </p:spPr>
      </p:sp>
      <p:sp>
        <p:nvSpPr>
          <p:cNvPr name="TextBox 8" id="8"/>
          <p:cNvSpPr txBox="true"/>
          <p:nvPr/>
        </p:nvSpPr>
        <p:spPr>
          <a:xfrm rot="0">
            <a:off x="1495067" y="3913777"/>
            <a:ext cx="7428488" cy="3714590"/>
          </a:xfrm>
          <a:prstGeom prst="rect">
            <a:avLst/>
          </a:prstGeom>
        </p:spPr>
        <p:txBody>
          <a:bodyPr anchor="t" rtlCol="false" tIns="0" lIns="0" bIns="0" rIns="0">
            <a:spAutoFit/>
          </a:bodyPr>
          <a:lstStyle/>
          <a:p>
            <a:pPr algn="l">
              <a:lnSpc>
                <a:spcPts val="4217"/>
              </a:lnSpc>
            </a:pPr>
            <a:r>
              <a:rPr lang="en-US" sz="3012" spc="111">
                <a:solidFill>
                  <a:srgbClr val="252525"/>
                </a:solidFill>
                <a:latin typeface="Arial Unicode"/>
                <a:ea typeface="Arial Unicode"/>
                <a:cs typeface="Arial Unicode"/>
                <a:sym typeface="Arial Unicode"/>
              </a:rPr>
              <a:t>Một bảng cân đối kế toán thường có các thông số chính như:</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Tổng tài sản</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Vốn chủ sở hữu</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Tổng nợ</a:t>
            </a:r>
          </a:p>
          <a:p>
            <a:pPr algn="l" marL="650425" indent="-325213" lvl="1">
              <a:lnSpc>
                <a:spcPts val="4217"/>
              </a:lnSpc>
              <a:buFont typeface="Arial"/>
              <a:buChar char="•"/>
            </a:pPr>
            <a:r>
              <a:rPr lang="en-US" sz="3012" spc="111">
                <a:solidFill>
                  <a:srgbClr val="252525"/>
                </a:solidFill>
                <a:latin typeface="Arial Unicode"/>
                <a:ea typeface="Arial Unicode"/>
                <a:cs typeface="Arial Unicode"/>
                <a:sym typeface="Arial Unicode"/>
              </a:rPr>
              <a:t>Tỷ lệ nợ trên vốn chủ sở hữu</a:t>
            </a:r>
          </a:p>
          <a:p>
            <a:pPr algn="l" marL="647700" indent="-323850" lvl="1">
              <a:lnSpc>
                <a:spcPts val="4200"/>
              </a:lnSpc>
              <a:spcBef>
                <a:spcPct val="0"/>
              </a:spcBef>
              <a:buFont typeface="Arial"/>
              <a:buChar char="•"/>
            </a:pPr>
            <a:r>
              <a:rPr lang="en-US" sz="3000" spc="110">
                <a:solidFill>
                  <a:srgbClr val="252525"/>
                </a:solidFill>
                <a:latin typeface="Arial Unicode"/>
                <a:ea typeface="Arial Unicode"/>
                <a:cs typeface="Arial Unicode"/>
                <a:sym typeface="Arial Unicode"/>
              </a:rPr>
              <a:t>Tỷ lệ thanh khoản</a:t>
            </a:r>
          </a:p>
        </p:txBody>
      </p:sp>
      <p:sp>
        <p:nvSpPr>
          <p:cNvPr name="TextBox 9" id="9"/>
          <p:cNvSpPr txBox="true"/>
          <p:nvPr/>
        </p:nvSpPr>
        <p:spPr>
          <a:xfrm rot="0">
            <a:off x="9565048" y="9361937"/>
            <a:ext cx="6895062" cy="349249"/>
          </a:xfrm>
          <a:prstGeom prst="rect">
            <a:avLst/>
          </a:prstGeom>
        </p:spPr>
        <p:txBody>
          <a:bodyPr anchor="t" rtlCol="false" tIns="0" lIns="0" bIns="0" rIns="0">
            <a:spAutoFit/>
          </a:bodyPr>
          <a:lstStyle/>
          <a:p>
            <a:pPr algn="ctr">
              <a:lnSpc>
                <a:spcPts val="2800"/>
              </a:lnSpc>
              <a:spcBef>
                <a:spcPct val="0"/>
              </a:spcBef>
            </a:pPr>
            <a:r>
              <a:rPr lang="en-US" sz="2000" i="true" spc="74">
                <a:solidFill>
                  <a:srgbClr val="252525"/>
                </a:solidFill>
                <a:latin typeface="Atkinson Hyperlegible Italics"/>
                <a:ea typeface="Atkinson Hyperlegible Italics"/>
                <a:cs typeface="Atkinson Hyperlegible Italics"/>
                <a:sym typeface="Atkinson Hyperlegible Italics"/>
              </a:rPr>
              <a:t>Bảng cân đối kế toán của MBBank</a:t>
            </a:r>
          </a:p>
        </p:txBody>
      </p:sp>
      <p:sp>
        <p:nvSpPr>
          <p:cNvPr name="Freeform 10" id="10"/>
          <p:cNvSpPr/>
          <p:nvPr/>
        </p:nvSpPr>
        <p:spPr>
          <a:xfrm flipH="false" flipV="false" rot="0">
            <a:off x="-1788000" y="-1558972"/>
            <a:ext cx="7315200" cy="3737402"/>
          </a:xfrm>
          <a:custGeom>
            <a:avLst/>
            <a:gdLst/>
            <a:ahLst/>
            <a:cxnLst/>
            <a:rect r="r" b="b" t="t" l="l"/>
            <a:pathLst>
              <a:path h="3737402" w="7315200">
                <a:moveTo>
                  <a:pt x="0" y="0"/>
                </a:moveTo>
                <a:lnTo>
                  <a:pt x="7315200" y="0"/>
                </a:lnTo>
                <a:lnTo>
                  <a:pt x="7315200" y="3737402"/>
                </a:lnTo>
                <a:lnTo>
                  <a:pt x="0" y="37374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46442" y="519279"/>
            <a:ext cx="5697378" cy="636905"/>
          </a:xfrm>
          <a:prstGeom prst="rect">
            <a:avLst/>
          </a:prstGeom>
        </p:spPr>
        <p:txBody>
          <a:bodyPr anchor="t" rtlCol="false" tIns="0" lIns="0" bIns="0" rIns="0">
            <a:spAutoFit/>
          </a:bodyPr>
          <a:lstStyle/>
          <a:p>
            <a:pPr algn="ctr">
              <a:lnSpc>
                <a:spcPts val="4480"/>
              </a:lnSpc>
            </a:pPr>
            <a:r>
              <a:rPr lang="en-US" b="true" sz="5600">
                <a:solidFill>
                  <a:srgbClr val="252525"/>
                </a:solidFill>
                <a:latin typeface="Lato 2 Bold"/>
                <a:ea typeface="Lato 2 Bold"/>
                <a:cs typeface="Lato 2 Bold"/>
                <a:sym typeface="Lato 2 Bold"/>
              </a:rPr>
              <a:t>CHƯƠNG 3</a:t>
            </a:r>
          </a:p>
        </p:txBody>
      </p:sp>
      <p:sp>
        <p:nvSpPr>
          <p:cNvPr name="TextBox 12" id="12"/>
          <p:cNvSpPr txBox="true"/>
          <p:nvPr/>
        </p:nvSpPr>
        <p:spPr>
          <a:xfrm rot="0">
            <a:off x="9001958" y="9883894"/>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DAGZJqkHtC0</dc:identifier>
  <dcterms:modified xsi:type="dcterms:W3CDTF">2011-08-01T06:04:30Z</dcterms:modified>
  <cp:revision>1</cp:revision>
  <dc:title>20029141_slides</dc:title>
</cp:coreProperties>
</file>